
<file path=[Content_Types].xml><?xml version="1.0" encoding="utf-8"?>
<Types xmlns="http://schemas.openxmlformats.org/package/2006/content-types">
  <Default Extension="fntdata" ContentType="application/x-fontdata"/>
  <Default Extension="odttf" ContentType="application/vnd.openxmlformats-officedocument.obfuscatedFont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Proxima Nova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font" Target="fonts/ProximaNova-bold.fntdata"/><Relationship Id="rId8" Type="http://schemas.openxmlformats.org/officeDocument/2006/relationships/slide" Target="slides/slide3.xml"/><Relationship Id="rId3" Type="http://schemas.openxmlformats.org/officeDocument/2006/relationships/presProps" Target="presProps.xml"/><Relationship Id="rId21" Type="http://schemas.openxmlformats.org/officeDocument/2006/relationships/customXml" Target="../customXml/item1.xml"/><Relationship Id="rId12" Type="http://schemas.openxmlformats.org/officeDocument/2006/relationships/slide" Target="slides/slide7.xml"/><Relationship Id="rId17" Type="http://schemas.openxmlformats.org/officeDocument/2006/relationships/font" Target="fonts/ProximaNova-regular.fntdata"/><Relationship Id="rId7" Type="http://schemas.openxmlformats.org/officeDocument/2006/relationships/slide" Target="slides/slide2.xml"/><Relationship Id="rId20" Type="http://schemas.openxmlformats.org/officeDocument/2006/relationships/font" Target="fonts/ProximaNova-boldItalic.fntdata"/><Relationship Id="rId2" Type="http://schemas.openxmlformats.org/officeDocument/2006/relationships/viewProps" Target="view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1" Type="http://schemas.openxmlformats.org/officeDocument/2006/relationships/theme" Target="theme/theme2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5" Type="http://schemas.openxmlformats.org/officeDocument/2006/relationships/notesMaster" Target="notesMasters/notesMaster1.xml"/><Relationship Id="rId23" Type="http://schemas.openxmlformats.org/officeDocument/2006/relationships/customXml" Target="../customXml/item3.xml"/><Relationship Id="rId10" Type="http://schemas.openxmlformats.org/officeDocument/2006/relationships/slide" Target="slides/slide5.xml"/><Relationship Id="rId19" Type="http://schemas.openxmlformats.org/officeDocument/2006/relationships/font" Target="fonts/ProximaNova-italic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a3aadf4d09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a3aadf4d09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a3aadf4d09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a3aadf4d09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a3aadf4d09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a3aadf4d09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a3aadf4d09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a3aadf4d09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a3aadf4d09_0_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a3aadf4d09_0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a3aadf4d09_0_3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a3aadf4d09_0_3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a3aadf4d09_4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a3aadf4d09_4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a3aadf4d0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a3aadf4d0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a3aadf4d09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a3aadf4d09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a3aadf4d09_0_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a3aadf4d09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12.png"/><Relationship Id="rId6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CityRoot</a:t>
            </a:r>
            <a:endParaRPr b="1">
              <a:solidFill>
                <a:srgbClr val="0B539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Real-time flood simulation in urban environment</a:t>
            </a:r>
            <a:endParaRPr b="1"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" name="Google Shape;56;p1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-125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/>
          <p:nvPr/>
        </p:nvSpPr>
        <p:spPr>
          <a:xfrm>
            <a:off x="4522275" y="1868725"/>
            <a:ext cx="100500" cy="1188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2"/>
          <p:cNvSpPr/>
          <p:nvPr/>
        </p:nvSpPr>
        <p:spPr>
          <a:xfrm>
            <a:off x="4521750" y="882663"/>
            <a:ext cx="100500" cy="917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Timeline</a:t>
            </a:r>
            <a:endParaRPr b="1">
              <a:solidFill>
                <a:srgbClr val="0B539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0" name="Google Shape;150;p22"/>
          <p:cNvSpPr txBox="1"/>
          <p:nvPr>
            <p:ph idx="1" type="body"/>
          </p:nvPr>
        </p:nvSpPr>
        <p:spPr>
          <a:xfrm>
            <a:off x="4317675" y="2934900"/>
            <a:ext cx="3984900" cy="846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Q1 2026</a:t>
            </a:r>
            <a:endParaRPr sz="1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</a:t>
            </a:r>
            <a:r>
              <a:rPr lang="en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mplementation of </a:t>
            </a:r>
            <a:r>
              <a:rPr b="1" lang="en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fluid physics model</a:t>
            </a:r>
            <a:endParaRPr b="1" sz="1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</a:t>
            </a:r>
            <a:r>
              <a:rPr lang="en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ull </a:t>
            </a:r>
            <a:r>
              <a:rPr b="1" lang="en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physics framework</a:t>
            </a:r>
            <a:r>
              <a:rPr lang="en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integration</a:t>
            </a:r>
            <a:endParaRPr sz="1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1" name="Google Shape;151;p22"/>
          <p:cNvSpPr txBox="1"/>
          <p:nvPr/>
        </p:nvSpPr>
        <p:spPr>
          <a:xfrm>
            <a:off x="4317675" y="690650"/>
            <a:ext cx="50430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Done:</a:t>
            </a:r>
            <a:endParaRPr sz="1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reconstruction of urban landscape </a:t>
            </a:r>
            <a:r>
              <a:rPr b="1" lang="en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on parcel level</a:t>
            </a:r>
            <a:endParaRPr b="1" sz="1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implementation of </a:t>
            </a:r>
            <a:r>
              <a:rPr b="1" lang="en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plant physics</a:t>
            </a:r>
            <a:r>
              <a:rPr lang="en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using rod model</a:t>
            </a:r>
            <a:endParaRPr sz="1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2" name="Google Shape;152;p22"/>
          <p:cNvSpPr txBox="1"/>
          <p:nvPr/>
        </p:nvSpPr>
        <p:spPr>
          <a:xfrm>
            <a:off x="-462725" y="1718825"/>
            <a:ext cx="48363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Q4 2025</a:t>
            </a:r>
            <a:endParaRPr sz="1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reconstruction of a significant </a:t>
            </a:r>
            <a:r>
              <a:rPr b="1" lang="en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part of the city</a:t>
            </a:r>
            <a:endParaRPr b="1" sz="1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formulation and implementation of </a:t>
            </a:r>
            <a:r>
              <a:rPr b="1" lang="en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soil model</a:t>
            </a:r>
            <a:endParaRPr b="1" sz="1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3" name="Google Shape;153;p22"/>
          <p:cNvSpPr/>
          <p:nvPr/>
        </p:nvSpPr>
        <p:spPr>
          <a:xfrm>
            <a:off x="4435500" y="646988"/>
            <a:ext cx="273000" cy="273000"/>
          </a:xfrm>
          <a:prstGeom prst="ellipse">
            <a:avLst/>
          </a:prstGeom>
          <a:solidFill>
            <a:srgbClr val="38761D"/>
          </a:solidFill>
          <a:ln cap="flat" cmpd="sng" w="952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</p:txBody>
      </p:sp>
      <p:sp>
        <p:nvSpPr>
          <p:cNvPr id="154" name="Google Shape;154;p22"/>
          <p:cNvSpPr/>
          <p:nvPr/>
        </p:nvSpPr>
        <p:spPr>
          <a:xfrm>
            <a:off x="4435500" y="1672213"/>
            <a:ext cx="273000" cy="2730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</p:txBody>
      </p:sp>
      <p:sp>
        <p:nvSpPr>
          <p:cNvPr id="155" name="Google Shape;155;p22"/>
          <p:cNvSpPr/>
          <p:nvPr/>
        </p:nvSpPr>
        <p:spPr>
          <a:xfrm>
            <a:off x="4520700" y="307938"/>
            <a:ext cx="102600" cy="3882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2"/>
          <p:cNvSpPr txBox="1"/>
          <p:nvPr/>
        </p:nvSpPr>
        <p:spPr>
          <a:xfrm>
            <a:off x="664975" y="4150975"/>
            <a:ext cx="3708600" cy="9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Q2 2026</a:t>
            </a:r>
            <a:endParaRPr sz="1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</a:t>
            </a:r>
            <a:r>
              <a:rPr lang="en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endering engine for </a:t>
            </a:r>
            <a:r>
              <a:rPr b="1" lang="en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visualization</a:t>
            </a:r>
            <a:endParaRPr b="1" sz="1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r">
              <a:spcBef>
                <a:spcPts val="600"/>
              </a:spcBef>
              <a:spcAft>
                <a:spcPts val="60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scene editing</a:t>
            </a:r>
            <a:r>
              <a:rPr lang="en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tool</a:t>
            </a:r>
            <a:endParaRPr sz="1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7" name="Google Shape;157;p22"/>
          <p:cNvSpPr/>
          <p:nvPr/>
        </p:nvSpPr>
        <p:spPr>
          <a:xfrm>
            <a:off x="4522275" y="3068638"/>
            <a:ext cx="100500" cy="1252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2"/>
          <p:cNvSpPr/>
          <p:nvPr/>
        </p:nvSpPr>
        <p:spPr>
          <a:xfrm>
            <a:off x="4435500" y="2907238"/>
            <a:ext cx="273000" cy="2730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</p:txBody>
      </p:sp>
      <p:sp>
        <p:nvSpPr>
          <p:cNvPr id="159" name="Google Shape;159;p22"/>
          <p:cNvSpPr/>
          <p:nvPr/>
        </p:nvSpPr>
        <p:spPr>
          <a:xfrm>
            <a:off x="4435500" y="4142238"/>
            <a:ext cx="273000" cy="2730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3"/>
          <p:cNvSpPr txBox="1"/>
          <p:nvPr>
            <p:ph type="title"/>
          </p:nvPr>
        </p:nvSpPr>
        <p:spPr>
          <a:xfrm>
            <a:off x="45765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Summary</a:t>
            </a:r>
            <a:endParaRPr b="1">
              <a:solidFill>
                <a:srgbClr val="0B539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5" name="Google Shape;165;p23"/>
          <p:cNvSpPr txBox="1"/>
          <p:nvPr>
            <p:ph idx="1" type="body"/>
          </p:nvPr>
        </p:nvSpPr>
        <p:spPr>
          <a:xfrm>
            <a:off x="45765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FOR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people working in ecology, urban planning, or 3D animations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WHO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need realistic simulations of natural phenomena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CityRoot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is a framework for simulating floods in urban environment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THAT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achieves higher fidelity than existing reconstruction and physics models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567928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Problem</a:t>
            </a:r>
            <a:endParaRPr b="1">
              <a:solidFill>
                <a:srgbClr val="0B539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275378"/>
            <a:ext cx="3708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Floods are devastating events influenced by many factors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Consequences of floods could be mitigated with proper planning if we were able to predict them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3075" y="769953"/>
            <a:ext cx="4837248" cy="272094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4133075" y="3490903"/>
            <a:ext cx="48372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Texas, July 2025</a:t>
            </a:r>
            <a:endParaRPr sz="13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55256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Solution - computer simulation</a:t>
            </a:r>
            <a:endParaRPr b="1">
              <a:solidFill>
                <a:srgbClr val="0B539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11700" y="126001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The goal is to develop a software that: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econstructs an urban scene from </a:t>
            </a:r>
            <a:r>
              <a:rPr b="1"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real data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with special </a:t>
            </a:r>
            <a:r>
              <a:rPr b="1"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focus on vegetation</a:t>
            </a:r>
            <a:endParaRPr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interactively s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imulates a flood using an advanced model of the physics of </a:t>
            </a:r>
            <a:r>
              <a:rPr b="1"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fluids, soil, and vegetation 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with</a:t>
            </a:r>
            <a:r>
              <a:rPr b="1"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3D visualization</a:t>
            </a:r>
            <a:endParaRPr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llows </a:t>
            </a:r>
            <a:r>
              <a:rPr b="1"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altering the reconstructed scene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to predict the effects of these changes and find </a:t>
            </a:r>
            <a:r>
              <a:rPr b="1"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optimal </a:t>
            </a:r>
            <a:r>
              <a:rPr b="1"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arrangements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of urban landscape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537202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Our contributions</a:t>
            </a:r>
            <a:endParaRPr b="1">
              <a:solidFill>
                <a:srgbClr val="0B539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11700" y="1244652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Scene reconstruction with AI agent =&gt; higher accuracy and flexibility than existing procedural models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Modeling the influence of soil and root system on plant behaviour under flood conditions =&gt; advantage over existing plant physics models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2075" y="2125050"/>
            <a:ext cx="6651925" cy="328802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/>
          <p:nvPr/>
        </p:nvSpPr>
        <p:spPr>
          <a:xfrm>
            <a:off x="3268950" y="786125"/>
            <a:ext cx="47583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We use real geographical data from city database using a </a:t>
            </a: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measure of health and density of vegetation to reconstruct a parcel with buildings and plants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4" name="Google Shape;84;p17"/>
          <p:cNvSpPr/>
          <p:nvPr/>
        </p:nvSpPr>
        <p:spPr>
          <a:xfrm flipH="1" rot="10800000">
            <a:off x="1705216" y="3552342"/>
            <a:ext cx="953100" cy="1040400"/>
          </a:xfrm>
          <a:prstGeom prst="bentArrow">
            <a:avLst>
              <a:gd fmla="val 18961" name="adj1"/>
              <a:gd fmla="val 18297" name="adj2"/>
              <a:gd fmla="val 28303" name="adj3"/>
              <a:gd fmla="val 43250" name="adj4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9725" y="688042"/>
            <a:ext cx="2875926" cy="256757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 txBox="1"/>
          <p:nvPr>
            <p:ph type="title"/>
          </p:nvPr>
        </p:nvSpPr>
        <p:spPr>
          <a:xfrm>
            <a:off x="3268950" y="213425"/>
            <a:ext cx="275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Reconstruction</a:t>
            </a:r>
            <a:endParaRPr b="1">
              <a:solidFill>
                <a:srgbClr val="0B539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9725" y="213425"/>
            <a:ext cx="1715127" cy="47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/>
        </p:nvSpPr>
        <p:spPr>
          <a:xfrm>
            <a:off x="442125" y="966724"/>
            <a:ext cx="5392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Using parcel and building data we utilize an AI agent to rearrange vegetation according to a specific style (in this case a F</a:t>
            </a: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rench </a:t>
            </a: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garden)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99581"/>
            <a:ext cx="7226527" cy="347917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8"/>
          <p:cNvSpPr/>
          <p:nvPr/>
        </p:nvSpPr>
        <p:spPr>
          <a:xfrm rot="10800000">
            <a:off x="6844358" y="3368451"/>
            <a:ext cx="1015800" cy="1040400"/>
          </a:xfrm>
          <a:prstGeom prst="bentArrow">
            <a:avLst>
              <a:gd fmla="val 18961" name="adj1"/>
              <a:gd fmla="val 18297" name="adj2"/>
              <a:gd fmla="val 28303" name="adj3"/>
              <a:gd fmla="val 43250" name="adj4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95" name="Google Shape;95;p18"/>
          <p:cNvPicPr preferRelativeResize="0"/>
          <p:nvPr/>
        </p:nvPicPr>
        <p:blipFill rotWithShape="1">
          <a:blip r:embed="rId4">
            <a:alphaModFix/>
          </a:blip>
          <a:srcRect b="8365" l="10064" r="10878" t="6361"/>
          <a:stretch/>
        </p:blipFill>
        <p:spPr>
          <a:xfrm>
            <a:off x="6302075" y="356431"/>
            <a:ext cx="2498076" cy="248909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>
            <p:ph type="title"/>
          </p:nvPr>
        </p:nvSpPr>
        <p:spPr>
          <a:xfrm>
            <a:off x="442125" y="394025"/>
            <a:ext cx="3384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AI agent placement</a:t>
            </a:r>
            <a:endParaRPr b="1">
              <a:solidFill>
                <a:srgbClr val="0B539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/>
          <p:nvPr/>
        </p:nvSpPr>
        <p:spPr>
          <a:xfrm>
            <a:off x="3804556" y="2806693"/>
            <a:ext cx="1674300" cy="1674300"/>
          </a:xfrm>
          <a:prstGeom prst="ellipse">
            <a:avLst/>
          </a:prstGeom>
          <a:solidFill>
            <a:schemeClr val="dk1"/>
          </a:solidFill>
          <a:ln cap="flat" cmpd="sng" w="83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9830" rotWithShape="0" algn="bl" dir="5400000" dist="16610">
              <a:srgbClr val="000000">
                <a:alpha val="50000"/>
              </a:srgbClr>
            </a:outerShdw>
          </a:effectLst>
        </p:spPr>
        <p:txBody>
          <a:bodyPr anchorCtr="0" anchor="ctr" bIns="79700" lIns="79700" spcFirstLastPara="1" rIns="79700" wrap="square" tIns="79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20"/>
          </a:p>
        </p:txBody>
      </p:sp>
      <p:pic>
        <p:nvPicPr>
          <p:cNvPr id="102" name="Google Shape;102;p19" title="soi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4655" y="2865809"/>
            <a:ext cx="2334162" cy="1556108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/>
          <p:nvPr/>
        </p:nvSpPr>
        <p:spPr>
          <a:xfrm>
            <a:off x="2205975" y="1191461"/>
            <a:ext cx="1674300" cy="1674300"/>
          </a:xfrm>
          <a:prstGeom prst="ellipse">
            <a:avLst/>
          </a:prstGeom>
          <a:solidFill>
            <a:schemeClr val="dk1"/>
          </a:solidFill>
          <a:ln cap="flat" cmpd="sng" w="83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9830" rotWithShape="0" algn="bl" dir="5400000" dist="16610">
              <a:srgbClr val="000000">
                <a:alpha val="50000"/>
              </a:srgbClr>
            </a:outerShdw>
          </a:effectLst>
        </p:spPr>
        <p:txBody>
          <a:bodyPr anchorCtr="0" anchor="ctr" bIns="79700" lIns="79700" spcFirstLastPara="1" rIns="79700" wrap="square" tIns="79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20"/>
          </a:p>
        </p:txBody>
      </p:sp>
      <p:pic>
        <p:nvPicPr>
          <p:cNvPr id="104" name="Google Shape;104;p19" title="wind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1974" y="1250567"/>
            <a:ext cx="1562342" cy="155613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/>
          <p:nvPr/>
        </p:nvSpPr>
        <p:spPr>
          <a:xfrm>
            <a:off x="5200154" y="1106482"/>
            <a:ext cx="1674300" cy="1674300"/>
          </a:xfrm>
          <a:prstGeom prst="ellipse">
            <a:avLst/>
          </a:prstGeom>
          <a:solidFill>
            <a:schemeClr val="dk1"/>
          </a:solidFill>
          <a:ln cap="flat" cmpd="sng" w="83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9830" rotWithShape="0" algn="bl" dir="5400000" dist="16610">
              <a:srgbClr val="000000">
                <a:alpha val="50000"/>
              </a:srgbClr>
            </a:outerShdw>
          </a:effectLst>
        </p:spPr>
        <p:txBody>
          <a:bodyPr anchorCtr="0" anchor="ctr" bIns="79700" lIns="79700" spcFirstLastPara="1" rIns="79700" wrap="square" tIns="79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20"/>
          </a:p>
        </p:txBody>
      </p:sp>
      <p:pic>
        <p:nvPicPr>
          <p:cNvPr id="106" name="Google Shape;106;p19" title="tre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86174" y="1061687"/>
            <a:ext cx="2902300" cy="1933888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9"/>
          <p:cNvSpPr/>
          <p:nvPr/>
        </p:nvSpPr>
        <p:spPr>
          <a:xfrm rot="-2700000">
            <a:off x="3796834" y="2580360"/>
            <a:ext cx="137462" cy="481540"/>
          </a:xfrm>
          <a:prstGeom prst="up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83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9700" lIns="79700" spcFirstLastPara="1" rIns="79700" wrap="square" tIns="79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20"/>
          </a:p>
        </p:txBody>
      </p:sp>
      <p:sp>
        <p:nvSpPr>
          <p:cNvPr id="108" name="Google Shape;108;p19"/>
          <p:cNvSpPr/>
          <p:nvPr/>
        </p:nvSpPr>
        <p:spPr>
          <a:xfrm rot="2705313">
            <a:off x="5296276" y="2583959"/>
            <a:ext cx="137250" cy="456932"/>
          </a:xfrm>
          <a:prstGeom prst="up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83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9700" lIns="79700" spcFirstLastPara="1" rIns="79700" wrap="square" tIns="79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20"/>
          </a:p>
        </p:txBody>
      </p:sp>
      <p:sp>
        <p:nvSpPr>
          <p:cNvPr id="109" name="Google Shape;109;p19"/>
          <p:cNvSpPr/>
          <p:nvPr/>
        </p:nvSpPr>
        <p:spPr>
          <a:xfrm rot="-5400000">
            <a:off x="4461312" y="1301925"/>
            <a:ext cx="157800" cy="1283400"/>
          </a:xfrm>
          <a:prstGeom prst="up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9"/>
          <p:cNvSpPr txBox="1"/>
          <p:nvPr/>
        </p:nvSpPr>
        <p:spPr>
          <a:xfrm>
            <a:off x="-1324900" y="847395"/>
            <a:ext cx="5059800" cy="8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073763"/>
                </a:solidFill>
                <a:latin typeface="Proxima Nova"/>
                <a:ea typeface="Proxima Nova"/>
                <a:cs typeface="Proxima Nova"/>
                <a:sym typeface="Proxima Nova"/>
              </a:rPr>
              <a:t>Atmosphere</a:t>
            </a:r>
            <a:endParaRPr sz="2300">
              <a:solidFill>
                <a:srgbClr val="07376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073763"/>
                </a:solidFill>
                <a:latin typeface="Proxima Nova"/>
                <a:ea typeface="Proxima Nova"/>
                <a:cs typeface="Proxima Nova"/>
                <a:sym typeface="Proxima Nova"/>
              </a:rPr>
              <a:t> (wind and water)</a:t>
            </a:r>
            <a:endParaRPr sz="2300">
              <a:solidFill>
                <a:srgbClr val="07376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1" name="Google Shape;111;p19"/>
          <p:cNvSpPr txBox="1"/>
          <p:nvPr/>
        </p:nvSpPr>
        <p:spPr>
          <a:xfrm>
            <a:off x="6344675" y="847363"/>
            <a:ext cx="30321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274E13"/>
                </a:solidFill>
                <a:latin typeface="Proxima Nova"/>
                <a:ea typeface="Proxima Nova"/>
                <a:cs typeface="Proxima Nova"/>
                <a:sym typeface="Proxima Nova"/>
              </a:rPr>
              <a:t>Vegetation</a:t>
            </a:r>
            <a:endParaRPr sz="2300">
              <a:solidFill>
                <a:srgbClr val="274E1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2" name="Google Shape;112;p19"/>
          <p:cNvSpPr txBox="1"/>
          <p:nvPr/>
        </p:nvSpPr>
        <p:spPr>
          <a:xfrm>
            <a:off x="3446525" y="4506925"/>
            <a:ext cx="2390400" cy="7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4C1130"/>
                </a:solidFill>
                <a:latin typeface="Proxima Nova"/>
                <a:ea typeface="Proxima Nova"/>
                <a:cs typeface="Proxima Nova"/>
                <a:sym typeface="Proxima Nova"/>
              </a:rPr>
              <a:t>Soil</a:t>
            </a:r>
            <a:endParaRPr sz="2300">
              <a:solidFill>
                <a:srgbClr val="4C113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3" name="Google Shape;113;p19"/>
          <p:cNvSpPr txBox="1"/>
          <p:nvPr>
            <p:ph type="title"/>
          </p:nvPr>
        </p:nvSpPr>
        <p:spPr>
          <a:xfrm>
            <a:off x="367500" y="128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52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The physics model</a:t>
            </a:r>
            <a:endParaRPr b="1" sz="2520">
              <a:solidFill>
                <a:srgbClr val="0B539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/>
          <p:nvPr/>
        </p:nvSpPr>
        <p:spPr>
          <a:xfrm>
            <a:off x="3676362" y="3223200"/>
            <a:ext cx="1920300" cy="1920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20" title="soi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7999" y="3291000"/>
            <a:ext cx="2677050" cy="17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0"/>
          <p:cNvSpPr/>
          <p:nvPr/>
        </p:nvSpPr>
        <p:spPr>
          <a:xfrm>
            <a:off x="441275" y="117400"/>
            <a:ext cx="1920300" cy="1920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1" name="Google Shape;121;p20" title="wind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500" y="185188"/>
            <a:ext cx="1791849" cy="17847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0"/>
          <p:cNvSpPr/>
          <p:nvPr/>
        </p:nvSpPr>
        <p:spPr>
          <a:xfrm>
            <a:off x="6854950" y="38573"/>
            <a:ext cx="1920300" cy="1920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3" name="Google Shape;123;p20" title="tre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0777" y="-12802"/>
            <a:ext cx="3328649" cy="2217976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0"/>
          <p:cNvSpPr txBox="1"/>
          <p:nvPr/>
        </p:nvSpPr>
        <p:spPr>
          <a:xfrm>
            <a:off x="2361575" y="474060"/>
            <a:ext cx="4404900" cy="4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73763"/>
                </a:solidFill>
                <a:latin typeface="Proxima Nova"/>
                <a:ea typeface="Proxima Nova"/>
                <a:cs typeface="Proxima Nova"/>
                <a:sym typeface="Proxima Nova"/>
              </a:rPr>
              <a:t>Atmosphere</a:t>
            </a:r>
            <a:r>
              <a:rPr lang="en" sz="1800">
                <a:solidFill>
                  <a:srgbClr val="073763"/>
                </a:solidFill>
                <a:latin typeface="Proxima Nova"/>
                <a:ea typeface="Proxima Nova"/>
                <a:cs typeface="Proxima Nova"/>
                <a:sym typeface="Proxima Nova"/>
              </a:rPr>
              <a:t> exerts force on the plants</a:t>
            </a:r>
            <a:endParaRPr sz="1800">
              <a:solidFill>
                <a:srgbClr val="07376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5" name="Google Shape;125;p20"/>
          <p:cNvSpPr txBox="1"/>
          <p:nvPr/>
        </p:nvSpPr>
        <p:spPr>
          <a:xfrm>
            <a:off x="2361575" y="1001400"/>
            <a:ext cx="4493400" cy="4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74E13"/>
                </a:solidFill>
                <a:latin typeface="Proxima Nova"/>
                <a:ea typeface="Proxima Nova"/>
                <a:cs typeface="Proxima Nova"/>
                <a:sym typeface="Proxima Nova"/>
              </a:rPr>
              <a:t>Plants</a:t>
            </a:r>
            <a:r>
              <a:rPr lang="en" sz="1800">
                <a:solidFill>
                  <a:srgbClr val="274E13"/>
                </a:solidFill>
                <a:latin typeface="Proxima Nova"/>
                <a:ea typeface="Proxima Nova"/>
                <a:cs typeface="Proxima Nova"/>
                <a:sym typeface="Proxima Nova"/>
              </a:rPr>
              <a:t> influence wind and water movement</a:t>
            </a:r>
            <a:endParaRPr sz="1800">
              <a:solidFill>
                <a:srgbClr val="274E1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6" name="Google Shape;126;p20"/>
          <p:cNvSpPr txBox="1"/>
          <p:nvPr/>
        </p:nvSpPr>
        <p:spPr>
          <a:xfrm rot="-2700229">
            <a:off x="4659756" y="2356793"/>
            <a:ext cx="3180496" cy="67882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C1130"/>
                </a:solidFill>
                <a:latin typeface="Proxima Nova"/>
                <a:ea typeface="Proxima Nova"/>
                <a:cs typeface="Proxima Nova"/>
                <a:sym typeface="Proxima Nova"/>
              </a:rPr>
              <a:t>Soil keeps the plant in place</a:t>
            </a:r>
            <a:endParaRPr sz="1500">
              <a:solidFill>
                <a:srgbClr val="4C113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7" name="Google Shape;127;p20"/>
          <p:cNvSpPr txBox="1"/>
          <p:nvPr/>
        </p:nvSpPr>
        <p:spPr>
          <a:xfrm rot="-2700274">
            <a:off x="5259703" y="2747045"/>
            <a:ext cx="2665015" cy="46753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74E13"/>
                </a:solidFill>
                <a:latin typeface="Proxima Nova"/>
                <a:ea typeface="Proxima Nova"/>
                <a:cs typeface="Proxima Nova"/>
                <a:sym typeface="Proxima Nova"/>
              </a:rPr>
              <a:t>Roots influence soil structure</a:t>
            </a:r>
            <a:endParaRPr sz="1500">
              <a:solidFill>
                <a:srgbClr val="274E1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8" name="Google Shape;128;p20"/>
          <p:cNvSpPr txBox="1"/>
          <p:nvPr/>
        </p:nvSpPr>
        <p:spPr>
          <a:xfrm rot="2700000">
            <a:off x="1784781" y="2300742"/>
            <a:ext cx="2733109" cy="4391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73763"/>
                </a:solidFill>
                <a:latin typeface="Proxima Nova"/>
                <a:ea typeface="Proxima Nova"/>
                <a:cs typeface="Proxima Nova"/>
                <a:sym typeface="Proxima Nova"/>
              </a:rPr>
              <a:t>Atmosphere</a:t>
            </a:r>
            <a:r>
              <a:rPr lang="en" sz="1500">
                <a:solidFill>
                  <a:srgbClr val="073763"/>
                </a:solidFill>
                <a:latin typeface="Proxima Nova"/>
                <a:ea typeface="Proxima Nova"/>
                <a:cs typeface="Proxima Nova"/>
                <a:sym typeface="Proxima Nova"/>
              </a:rPr>
              <a:t> causes erosion</a:t>
            </a:r>
            <a:endParaRPr sz="1500">
              <a:solidFill>
                <a:srgbClr val="07376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9" name="Google Shape;129;p20"/>
          <p:cNvSpPr txBox="1"/>
          <p:nvPr/>
        </p:nvSpPr>
        <p:spPr>
          <a:xfrm rot="2700000">
            <a:off x="1070535" y="2664028"/>
            <a:ext cx="3328352" cy="40899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C1130"/>
                </a:solidFill>
                <a:latin typeface="Proxima Nova"/>
                <a:ea typeface="Proxima Nova"/>
                <a:cs typeface="Proxima Nova"/>
                <a:sym typeface="Proxima Nova"/>
              </a:rPr>
              <a:t>Soil absorbs water</a:t>
            </a:r>
            <a:endParaRPr sz="1500">
              <a:solidFill>
                <a:srgbClr val="4C113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0" name="Google Shape;130;p20"/>
          <p:cNvSpPr/>
          <p:nvPr/>
        </p:nvSpPr>
        <p:spPr>
          <a:xfrm rot="-2701197">
            <a:off x="5092389" y="2644937"/>
            <a:ext cx="2437821" cy="157826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0"/>
          <p:cNvSpPr/>
          <p:nvPr/>
        </p:nvSpPr>
        <p:spPr>
          <a:xfrm rot="8098803">
            <a:off x="5183239" y="2761091"/>
            <a:ext cx="2437821" cy="157826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0"/>
          <p:cNvSpPr/>
          <p:nvPr/>
        </p:nvSpPr>
        <p:spPr>
          <a:xfrm rot="-8101197">
            <a:off x="1682772" y="2672590"/>
            <a:ext cx="2437821" cy="157826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0"/>
          <p:cNvSpPr/>
          <p:nvPr/>
        </p:nvSpPr>
        <p:spPr>
          <a:xfrm rot="2698803">
            <a:off x="1793389" y="2568937"/>
            <a:ext cx="2437821" cy="157826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0"/>
          <p:cNvSpPr/>
          <p:nvPr/>
        </p:nvSpPr>
        <p:spPr>
          <a:xfrm rot="-1206">
            <a:off x="2483750" y="807754"/>
            <a:ext cx="4276200" cy="157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0"/>
          <p:cNvSpPr/>
          <p:nvPr/>
        </p:nvSpPr>
        <p:spPr>
          <a:xfrm rot="10798794">
            <a:off x="2479385" y="955296"/>
            <a:ext cx="4276200" cy="157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Team members</a:t>
            </a:r>
            <a:endParaRPr b="1">
              <a:solidFill>
                <a:srgbClr val="0B539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1" name="Google Shape;141;p2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Marcin Marlewski: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data acquisition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</a:t>
            </a: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cene reconstruction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vegetation</a:t>
            </a: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assets preparation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2" name="Google Shape;142;p2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Mateusz Szlachetka: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</a:t>
            </a: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omputer graphics algorithms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</a:t>
            </a: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hysics m</a:t>
            </a: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odeling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</a:t>
            </a: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ngine programming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4BF9EED70A2E4EA8A5D87711FE3BE5" ma:contentTypeVersion="7" ma:contentTypeDescription="Create a new document." ma:contentTypeScope="" ma:versionID="be5d32eda69ef776fe0329112b344fd6">
  <xsd:schema xmlns:xsd="http://www.w3.org/2001/XMLSchema" xmlns:xs="http://www.w3.org/2001/XMLSchema" xmlns:p="http://schemas.microsoft.com/office/2006/metadata/properties" xmlns:ns2="485fb57a-2085-469d-ad4a-be15a47c5fc2" targetNamespace="http://schemas.microsoft.com/office/2006/metadata/properties" ma:root="true" ma:fieldsID="23c9bc6c60d48a2ad500e7078f777682" ns2:_="">
    <xsd:import namespace="485fb57a-2085-469d-ad4a-be15a47c5f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5fb57a-2085-469d-ad4a-be15a47c5f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FD1DAEE-927C-4AA8-8F32-C95F4F44D43C}"/>
</file>

<file path=customXml/itemProps2.xml><?xml version="1.0" encoding="utf-8"?>
<ds:datastoreItem xmlns:ds="http://schemas.openxmlformats.org/officeDocument/2006/customXml" ds:itemID="{4B626020-7ED2-4263-82C8-DB3677525489}"/>
</file>

<file path=customXml/itemProps3.xml><?xml version="1.0" encoding="utf-8"?>
<ds:datastoreItem xmlns:ds="http://schemas.openxmlformats.org/officeDocument/2006/customXml" ds:itemID="{4E49EA90-4F1A-4B42-9D2A-160DBF8336B5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0x010100E34BF9EED70A2E4EA8A5D87711FE3BE5</vt:lpwstr>
  </property>
</Properties>
</file>