
<file path=[Content_Types].xml><?xml version="1.0" encoding="utf-8"?>
<Types xmlns="http://schemas.openxmlformats.org/package/2006/content-types"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E7763AF-A918-41F5-BBC3-6A580E01451D}">
  <a:tblStyle styleId="{5E7763AF-A918-41F5-BBC3-6A580E0145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67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8" Type="http://schemas.openxmlformats.org/officeDocument/2006/relationships/slide" Target="slides/slide2.xml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12" Type="http://schemas.openxmlformats.org/officeDocument/2006/relationships/slide" Target="slides/slide6.xml"/><Relationship Id="rId7" Type="http://schemas.openxmlformats.org/officeDocument/2006/relationships/slide" Target="slides/slide1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9" Type="http://schemas.openxmlformats.org/officeDocument/2006/relationships/customXml" Target="../customXml/item3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Michał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a32f2a38cc_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a32f2a38cc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Mówi Mikołaj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a3b4ede73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a3b4ede73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Michał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32f2a38cc_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a32f2a38cc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Michał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a32f2a38cc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a32f2a38cc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Michał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1b8f2581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a1b8f2581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Mówi Szymon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a328a53e5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a328a53e5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Mówi Szymon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a32f2a38c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a32f2a38c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Mówi Szymon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a32f2a38cc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a32f2a38cc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Mówi Mikołaj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a1b8f2581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a1b8f2581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Mówi Mikołaj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" type="title">
  <p:cSld name="TITLE">
    <p:bg>
      <p:bgPr>
        <a:gradFill>
          <a:gsLst>
            <a:gs pos="0">
              <a:schemeClr val="lt1"/>
            </a:gs>
            <a:gs pos="54000">
              <a:schemeClr val="lt1"/>
            </a:gs>
            <a:gs pos="100000">
              <a:srgbClr val="B3B3B3"/>
            </a:gs>
          </a:gsLst>
          <a:lin ang="3600008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44000" y="1547109"/>
            <a:ext cx="5256000" cy="2049278"/>
            <a:chOff x="1944000" y="1553321"/>
            <a:chExt cx="5256000" cy="2049278"/>
          </a:xfrm>
        </p:grpSpPr>
        <p:grpSp>
          <p:nvGrpSpPr>
            <p:cNvPr id="11" name="Google Shape;11;p2"/>
            <p:cNvGrpSpPr/>
            <p:nvPr/>
          </p:nvGrpSpPr>
          <p:grpSpPr>
            <a:xfrm rot="-2700000">
              <a:off x="2242324" y="1851586"/>
              <a:ext cx="1440083" cy="1439986"/>
              <a:chOff x="1335600" y="1219200"/>
              <a:chExt cx="1476000" cy="14400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1371600" y="1219200"/>
                <a:ext cx="1440000" cy="126000"/>
              </a:xfrm>
              <a:prstGeom prst="rect">
                <a:avLst/>
              </a:prstGeom>
              <a:solidFill>
                <a:srgbClr val="0D92F4"/>
              </a:solidFill>
              <a:ln cap="flat" cmpd="sng" w="6775">
                <a:solidFill>
                  <a:srgbClr val="0D9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5000" lIns="65000" spcFirstLastPara="1" rIns="65000" wrap="square" tIns="65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95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5400000">
                <a:off x="678600" y="1876200"/>
                <a:ext cx="1440000" cy="126000"/>
              </a:xfrm>
              <a:prstGeom prst="rect">
                <a:avLst/>
              </a:prstGeom>
              <a:solidFill>
                <a:srgbClr val="0D92F4"/>
              </a:solidFill>
              <a:ln cap="flat" cmpd="sng" w="6775">
                <a:solidFill>
                  <a:srgbClr val="0D9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5000" lIns="65000" spcFirstLastPara="1" rIns="65000" wrap="square" tIns="65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95"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 flipH="1" rot="2700000">
              <a:off x="5461593" y="1864348"/>
              <a:ext cx="1440083" cy="1439986"/>
              <a:chOff x="1335600" y="1219200"/>
              <a:chExt cx="1476000" cy="14400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1371600" y="1219200"/>
                <a:ext cx="1440000" cy="126000"/>
              </a:xfrm>
              <a:prstGeom prst="rect">
                <a:avLst/>
              </a:prstGeom>
              <a:solidFill>
                <a:srgbClr val="C62E2E"/>
              </a:solidFill>
              <a:ln cap="flat" cmpd="sng" w="6775">
                <a:solidFill>
                  <a:srgbClr val="C6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5000" lIns="65000" spcFirstLastPara="1" rIns="65000" wrap="square" tIns="65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95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5400000">
                <a:off x="678600" y="1876200"/>
                <a:ext cx="1440000" cy="126000"/>
              </a:xfrm>
              <a:prstGeom prst="rect">
                <a:avLst/>
              </a:prstGeom>
              <a:solidFill>
                <a:srgbClr val="C62E2E"/>
              </a:solidFill>
              <a:ln cap="flat" cmpd="sng" w="6775">
                <a:solidFill>
                  <a:srgbClr val="C6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5000" lIns="65000" spcFirstLastPara="1" rIns="65000" wrap="square" tIns="65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95"/>
              </a:p>
            </p:txBody>
          </p:sp>
        </p:grpSp>
        <p:sp>
          <p:nvSpPr>
            <p:cNvPr id="17" name="Google Shape;17;p2"/>
            <p:cNvSpPr txBox="1"/>
            <p:nvPr/>
          </p:nvSpPr>
          <p:spPr>
            <a:xfrm>
              <a:off x="1944000" y="1565900"/>
              <a:ext cx="5256000" cy="20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" sz="9400">
                  <a:solidFill>
                    <a:schemeClr val="dk2"/>
                  </a:solidFill>
                </a:rPr>
                <a:t>braket</a:t>
              </a:r>
              <a:endParaRPr sz="9500">
                <a:solidFill>
                  <a:schemeClr val="dk2"/>
                </a:solidFill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0" y="3703500"/>
            <a:ext cx="1440000" cy="1440000"/>
            <a:chOff x="0" y="3703500"/>
            <a:chExt cx="1440000" cy="1440000"/>
          </a:xfrm>
        </p:grpSpPr>
        <p:sp>
          <p:nvSpPr>
            <p:cNvPr id="19" name="Google Shape;19;p2"/>
            <p:cNvSpPr/>
            <p:nvPr/>
          </p:nvSpPr>
          <p:spPr>
            <a:xfrm>
              <a:off x="0" y="4423500"/>
              <a:ext cx="1440000" cy="720000"/>
            </a:xfrm>
            <a:prstGeom prst="rtTriangle">
              <a:avLst/>
            </a:prstGeom>
            <a:solidFill>
              <a:srgbClr val="77CDFF"/>
            </a:solidFill>
            <a:ln cap="flat" cmpd="sng" w="9525">
              <a:solidFill>
                <a:srgbClr val="77CD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 rot="5400000">
              <a:off x="-360000" y="4063500"/>
              <a:ext cx="1440000" cy="720000"/>
            </a:xfrm>
            <a:prstGeom prst="rtTriangle">
              <a:avLst/>
            </a:prstGeom>
            <a:solidFill>
              <a:srgbClr val="0D92F4"/>
            </a:solidFill>
            <a:ln cap="flat" cmpd="sng" w="9525">
              <a:solidFill>
                <a:srgbClr val="0D92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10800000">
            <a:off x="7704000" y="0"/>
            <a:ext cx="1440000" cy="1440000"/>
            <a:chOff x="0" y="3703500"/>
            <a:chExt cx="1440000" cy="1440000"/>
          </a:xfrm>
        </p:grpSpPr>
        <p:sp>
          <p:nvSpPr>
            <p:cNvPr id="22" name="Google Shape;22;p2"/>
            <p:cNvSpPr/>
            <p:nvPr/>
          </p:nvSpPr>
          <p:spPr>
            <a:xfrm>
              <a:off x="0" y="4423500"/>
              <a:ext cx="1440000" cy="720000"/>
            </a:xfrm>
            <a:prstGeom prst="rtTriangle">
              <a:avLst/>
            </a:prstGeom>
            <a:solidFill>
              <a:srgbClr val="F95454"/>
            </a:solidFill>
            <a:ln cap="flat" cmpd="sng" w="9525">
              <a:solidFill>
                <a:srgbClr val="F954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 rot="5400000">
              <a:off x="-360000" y="4063500"/>
              <a:ext cx="1440000" cy="720000"/>
            </a:xfrm>
            <a:prstGeom prst="rtTriangle">
              <a:avLst/>
            </a:prstGeom>
            <a:solidFill>
              <a:srgbClr val="C62E2E"/>
            </a:solidFill>
            <a:ln cap="flat" cmpd="sng" w="9525">
              <a:solidFill>
                <a:srgbClr val="C62E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4535">
          <p15:clr>
            <a:srgbClr val="E46962"/>
          </p15:clr>
        </p15:guide>
        <p15:guide id="4" pos="1225">
          <p15:clr>
            <a:srgbClr val="E46962"/>
          </p15:clr>
        </p15:guide>
        <p15:guide id="5" pos="1949">
          <p15:clr>
            <a:srgbClr val="E46962"/>
          </p15:clr>
        </p15:guide>
        <p15:guide id="6" pos="3811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- braket">
  <p:cSld name="CUSTOM">
    <p:bg>
      <p:bgPr>
        <a:gradFill>
          <a:gsLst>
            <a:gs pos="0">
              <a:schemeClr val="lt1"/>
            </a:gs>
            <a:gs pos="54000">
              <a:schemeClr val="lt1"/>
            </a:gs>
            <a:gs pos="100000">
              <a:srgbClr val="B3B3B3"/>
            </a:gs>
          </a:gsLst>
          <a:lin ang="3600008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6983774" y="4197554"/>
            <a:ext cx="2160216" cy="842458"/>
            <a:chOff x="1944000" y="1553321"/>
            <a:chExt cx="5256000" cy="2049278"/>
          </a:xfrm>
        </p:grpSpPr>
        <p:grpSp>
          <p:nvGrpSpPr>
            <p:cNvPr id="26" name="Google Shape;26;p3"/>
            <p:cNvGrpSpPr/>
            <p:nvPr/>
          </p:nvGrpSpPr>
          <p:grpSpPr>
            <a:xfrm rot="-2700000">
              <a:off x="2242324" y="1851586"/>
              <a:ext cx="1440083" cy="1439986"/>
              <a:chOff x="1335600" y="1219200"/>
              <a:chExt cx="1476000" cy="1440000"/>
            </a:xfrm>
          </p:grpSpPr>
          <p:sp>
            <p:nvSpPr>
              <p:cNvPr id="27" name="Google Shape;27;p3"/>
              <p:cNvSpPr/>
              <p:nvPr/>
            </p:nvSpPr>
            <p:spPr>
              <a:xfrm>
                <a:off x="1371600" y="1219200"/>
                <a:ext cx="1440000" cy="126000"/>
              </a:xfrm>
              <a:prstGeom prst="rect">
                <a:avLst/>
              </a:prstGeom>
              <a:solidFill>
                <a:srgbClr val="0D92F4"/>
              </a:solidFill>
              <a:ln cap="flat" cmpd="sng" w="2775">
                <a:solidFill>
                  <a:srgbClr val="0D9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6725" lIns="26725" spcFirstLastPara="1" rIns="26725" wrap="square" tIns="267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9"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5400000">
                <a:off x="678600" y="1876200"/>
                <a:ext cx="1440000" cy="126000"/>
              </a:xfrm>
              <a:prstGeom prst="rect">
                <a:avLst/>
              </a:prstGeom>
              <a:solidFill>
                <a:srgbClr val="0D92F4"/>
              </a:solidFill>
              <a:ln cap="flat" cmpd="sng" w="2775">
                <a:solidFill>
                  <a:srgbClr val="0D9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6725" lIns="26725" spcFirstLastPara="1" rIns="26725" wrap="square" tIns="267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9"/>
              </a:p>
            </p:txBody>
          </p:sp>
        </p:grpSp>
        <p:grpSp>
          <p:nvGrpSpPr>
            <p:cNvPr id="29" name="Google Shape;29;p3"/>
            <p:cNvGrpSpPr/>
            <p:nvPr/>
          </p:nvGrpSpPr>
          <p:grpSpPr>
            <a:xfrm flipH="1" rot="2700000">
              <a:off x="5461593" y="1864348"/>
              <a:ext cx="1440083" cy="1439986"/>
              <a:chOff x="1335600" y="1219200"/>
              <a:chExt cx="1476000" cy="1440000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1371600" y="1219200"/>
                <a:ext cx="1440000" cy="126000"/>
              </a:xfrm>
              <a:prstGeom prst="rect">
                <a:avLst/>
              </a:prstGeom>
              <a:solidFill>
                <a:srgbClr val="C62E2E"/>
              </a:solidFill>
              <a:ln cap="flat" cmpd="sng" w="2775">
                <a:solidFill>
                  <a:srgbClr val="C6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6725" lIns="26725" spcFirstLastPara="1" rIns="26725" wrap="square" tIns="267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9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 rot="5400000">
                <a:off x="678600" y="1876200"/>
                <a:ext cx="1440000" cy="126000"/>
              </a:xfrm>
              <a:prstGeom prst="rect">
                <a:avLst/>
              </a:prstGeom>
              <a:solidFill>
                <a:srgbClr val="C62E2E"/>
              </a:solidFill>
              <a:ln cap="flat" cmpd="sng" w="2775">
                <a:solidFill>
                  <a:srgbClr val="C6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6725" lIns="26725" spcFirstLastPara="1" rIns="26725" wrap="square" tIns="267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9"/>
              </a:p>
            </p:txBody>
          </p:sp>
        </p:grpSp>
        <p:sp>
          <p:nvSpPr>
            <p:cNvPr id="32" name="Google Shape;32;p3"/>
            <p:cNvSpPr txBox="1"/>
            <p:nvPr/>
          </p:nvSpPr>
          <p:spPr>
            <a:xfrm>
              <a:off x="1944000" y="1565900"/>
              <a:ext cx="5256000" cy="20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550" lIns="37550" spcFirstLastPara="1" rIns="37550" wrap="square" tIns="375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" sz="3862">
                  <a:solidFill>
                    <a:schemeClr val="dk2"/>
                  </a:solidFill>
                </a:rPr>
                <a:t>braket</a:t>
              </a:r>
              <a:endParaRPr sz="3903">
                <a:solidFill>
                  <a:schemeClr val="dk2"/>
                </a:solidFill>
              </a:endParaRPr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0" y="3703500"/>
            <a:ext cx="1440000" cy="1440000"/>
            <a:chOff x="0" y="3703500"/>
            <a:chExt cx="1440000" cy="1440000"/>
          </a:xfrm>
        </p:grpSpPr>
        <p:sp>
          <p:nvSpPr>
            <p:cNvPr id="34" name="Google Shape;34;p3"/>
            <p:cNvSpPr/>
            <p:nvPr/>
          </p:nvSpPr>
          <p:spPr>
            <a:xfrm>
              <a:off x="0" y="4423500"/>
              <a:ext cx="1440000" cy="720000"/>
            </a:xfrm>
            <a:prstGeom prst="rtTriangle">
              <a:avLst/>
            </a:prstGeom>
            <a:solidFill>
              <a:srgbClr val="77CDFF"/>
            </a:solidFill>
            <a:ln cap="flat" cmpd="sng" w="9525">
              <a:solidFill>
                <a:srgbClr val="77CD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 rot="5400000">
              <a:off x="-360000" y="4063500"/>
              <a:ext cx="1440000" cy="720000"/>
            </a:xfrm>
            <a:prstGeom prst="rtTriangle">
              <a:avLst/>
            </a:prstGeom>
            <a:solidFill>
              <a:srgbClr val="0D92F4"/>
            </a:solidFill>
            <a:ln cap="flat" cmpd="sng" w="9525">
              <a:solidFill>
                <a:srgbClr val="0D92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" name="Google Shape;36;p3"/>
          <p:cNvGrpSpPr/>
          <p:nvPr/>
        </p:nvGrpSpPr>
        <p:grpSpPr>
          <a:xfrm rot="10800000">
            <a:off x="7704000" y="0"/>
            <a:ext cx="1440000" cy="1440000"/>
            <a:chOff x="0" y="3703500"/>
            <a:chExt cx="1440000" cy="1440000"/>
          </a:xfrm>
        </p:grpSpPr>
        <p:sp>
          <p:nvSpPr>
            <p:cNvPr id="37" name="Google Shape;37;p3"/>
            <p:cNvSpPr/>
            <p:nvPr/>
          </p:nvSpPr>
          <p:spPr>
            <a:xfrm>
              <a:off x="0" y="4423500"/>
              <a:ext cx="1440000" cy="720000"/>
            </a:xfrm>
            <a:prstGeom prst="rtTriangle">
              <a:avLst/>
            </a:prstGeom>
            <a:solidFill>
              <a:srgbClr val="F95454"/>
            </a:solidFill>
            <a:ln cap="flat" cmpd="sng" w="9525">
              <a:solidFill>
                <a:srgbClr val="F954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flipH="1" rot="5400000">
              <a:off x="-360000" y="4063500"/>
              <a:ext cx="1440000" cy="720000"/>
            </a:xfrm>
            <a:prstGeom prst="rtTriangle">
              <a:avLst/>
            </a:prstGeom>
            <a:solidFill>
              <a:srgbClr val="C62E2E"/>
            </a:solidFill>
            <a:ln cap="flat" cmpd="sng" w="9525">
              <a:solidFill>
                <a:srgbClr val="C62E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3175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- braket blue">
  <p:cSld name="CUSTOM_2">
    <p:bg>
      <p:bgPr>
        <a:gradFill>
          <a:gsLst>
            <a:gs pos="0">
              <a:schemeClr val="lt1"/>
            </a:gs>
            <a:gs pos="54000">
              <a:schemeClr val="lt1"/>
            </a:gs>
            <a:gs pos="100000">
              <a:srgbClr val="B3B3B3"/>
            </a:gs>
          </a:gsLst>
          <a:lin ang="3600008" scaled="0"/>
        </a:gra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4"/>
          <p:cNvGrpSpPr/>
          <p:nvPr/>
        </p:nvGrpSpPr>
        <p:grpSpPr>
          <a:xfrm>
            <a:off x="6983774" y="4197554"/>
            <a:ext cx="2160216" cy="842458"/>
            <a:chOff x="6983774" y="4197554"/>
            <a:chExt cx="2160216" cy="842458"/>
          </a:xfrm>
        </p:grpSpPr>
        <p:sp>
          <p:nvSpPr>
            <p:cNvPr id="41" name="Google Shape;41;p4"/>
            <p:cNvSpPr txBox="1"/>
            <p:nvPr/>
          </p:nvSpPr>
          <p:spPr>
            <a:xfrm>
              <a:off x="6983774" y="4202725"/>
              <a:ext cx="2160216" cy="837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550" lIns="37550" spcFirstLastPara="1" rIns="37550" wrap="square" tIns="375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" sz="3862">
                  <a:solidFill>
                    <a:schemeClr val="dk2"/>
                  </a:solidFill>
                </a:rPr>
                <a:t>braket</a:t>
              </a:r>
              <a:endParaRPr sz="3903">
                <a:solidFill>
                  <a:schemeClr val="dk2"/>
                </a:solidFill>
              </a:endParaRPr>
            </a:p>
          </p:txBody>
        </p:sp>
        <p:grpSp>
          <p:nvGrpSpPr>
            <p:cNvPr id="42" name="Google Shape;42;p4"/>
            <p:cNvGrpSpPr/>
            <p:nvPr/>
          </p:nvGrpSpPr>
          <p:grpSpPr>
            <a:xfrm rot="-2700418">
              <a:off x="7106349" y="4320207"/>
              <a:ext cx="591946" cy="591906"/>
              <a:chOff x="1335600" y="1219200"/>
              <a:chExt cx="1476000" cy="1440000"/>
            </a:xfrm>
          </p:grpSpPr>
          <p:sp>
            <p:nvSpPr>
              <p:cNvPr id="43" name="Google Shape;43;p4"/>
              <p:cNvSpPr/>
              <p:nvPr/>
            </p:nvSpPr>
            <p:spPr>
              <a:xfrm>
                <a:off x="1371600" y="1219200"/>
                <a:ext cx="1440000" cy="126000"/>
              </a:xfrm>
              <a:prstGeom prst="rect">
                <a:avLst/>
              </a:prstGeom>
              <a:solidFill>
                <a:srgbClr val="0D92F4"/>
              </a:solidFill>
              <a:ln cap="flat" cmpd="sng" w="2775">
                <a:solidFill>
                  <a:srgbClr val="0D9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6725" lIns="26725" spcFirstLastPara="1" rIns="26725" wrap="square" tIns="267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9"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 rot="5400000">
                <a:off x="678600" y="1876200"/>
                <a:ext cx="1440000" cy="126000"/>
              </a:xfrm>
              <a:prstGeom prst="rect">
                <a:avLst/>
              </a:prstGeom>
              <a:solidFill>
                <a:srgbClr val="0D92F4"/>
              </a:solidFill>
              <a:ln cap="flat" cmpd="sng" w="2775">
                <a:solidFill>
                  <a:srgbClr val="0D9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6725" lIns="26725" spcFirstLastPara="1" rIns="26725" wrap="square" tIns="267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9"/>
              </a:p>
            </p:txBody>
          </p:sp>
        </p:grpSp>
        <p:grpSp>
          <p:nvGrpSpPr>
            <p:cNvPr id="45" name="Google Shape;45;p4"/>
            <p:cNvGrpSpPr/>
            <p:nvPr/>
          </p:nvGrpSpPr>
          <p:grpSpPr>
            <a:xfrm flipH="1" rot="2700418">
              <a:off x="8429469" y="4325453"/>
              <a:ext cx="591946" cy="591906"/>
              <a:chOff x="1335600" y="1219200"/>
              <a:chExt cx="1476000" cy="1440000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371600" y="1219200"/>
                <a:ext cx="1440000" cy="126000"/>
              </a:xfrm>
              <a:prstGeom prst="rect">
                <a:avLst/>
              </a:prstGeom>
              <a:solidFill>
                <a:srgbClr val="999999"/>
              </a:solidFill>
              <a:ln cap="flat" cmpd="sng" w="277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6725" lIns="26725" spcFirstLastPara="1" rIns="26725" wrap="square" tIns="267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9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 rot="5400000">
                <a:off x="678600" y="1876200"/>
                <a:ext cx="1440000" cy="126000"/>
              </a:xfrm>
              <a:prstGeom prst="rect">
                <a:avLst/>
              </a:prstGeom>
              <a:solidFill>
                <a:srgbClr val="999999"/>
              </a:solidFill>
              <a:ln cap="flat" cmpd="sng" w="277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6725" lIns="26725" spcFirstLastPara="1" rIns="26725" wrap="square" tIns="267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9"/>
              </a:p>
            </p:txBody>
          </p:sp>
        </p:grpSp>
      </p:grpSp>
      <p:grpSp>
        <p:nvGrpSpPr>
          <p:cNvPr id="48" name="Google Shape;48;p4"/>
          <p:cNvGrpSpPr/>
          <p:nvPr/>
        </p:nvGrpSpPr>
        <p:grpSpPr>
          <a:xfrm>
            <a:off x="0" y="3703500"/>
            <a:ext cx="1440000" cy="1440000"/>
            <a:chOff x="0" y="3703500"/>
            <a:chExt cx="1440000" cy="1440000"/>
          </a:xfrm>
        </p:grpSpPr>
        <p:sp>
          <p:nvSpPr>
            <p:cNvPr id="49" name="Google Shape;49;p4"/>
            <p:cNvSpPr/>
            <p:nvPr/>
          </p:nvSpPr>
          <p:spPr>
            <a:xfrm>
              <a:off x="0" y="4423500"/>
              <a:ext cx="1440000" cy="720000"/>
            </a:xfrm>
            <a:prstGeom prst="rtTriangle">
              <a:avLst/>
            </a:prstGeom>
            <a:solidFill>
              <a:srgbClr val="77CDFF"/>
            </a:solidFill>
            <a:ln cap="flat" cmpd="sng" w="9525">
              <a:solidFill>
                <a:srgbClr val="77CD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flipH="1" rot="5400000">
              <a:off x="-360000" y="4063500"/>
              <a:ext cx="1440000" cy="720000"/>
            </a:xfrm>
            <a:prstGeom prst="rtTriangle">
              <a:avLst/>
            </a:prstGeom>
            <a:solidFill>
              <a:srgbClr val="0D92F4"/>
            </a:solidFill>
            <a:ln cap="flat" cmpd="sng" w="9525">
              <a:solidFill>
                <a:srgbClr val="0D92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" name="Google Shape;51;p4"/>
          <p:cNvGrpSpPr/>
          <p:nvPr/>
        </p:nvGrpSpPr>
        <p:grpSpPr>
          <a:xfrm rot="10800000">
            <a:off x="7704000" y="0"/>
            <a:ext cx="1440000" cy="1440000"/>
            <a:chOff x="0" y="3703500"/>
            <a:chExt cx="1440000" cy="1440000"/>
          </a:xfrm>
        </p:grpSpPr>
        <p:sp>
          <p:nvSpPr>
            <p:cNvPr id="52" name="Google Shape;52;p4"/>
            <p:cNvSpPr/>
            <p:nvPr/>
          </p:nvSpPr>
          <p:spPr>
            <a:xfrm>
              <a:off x="0" y="4423500"/>
              <a:ext cx="1440000" cy="720000"/>
            </a:xfrm>
            <a:prstGeom prst="rtTriangle">
              <a:avLst/>
            </a:prstGeom>
            <a:solidFill>
              <a:srgbClr val="B7B7B7"/>
            </a:solidFill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 flipH="1" rot="5400000">
              <a:off x="-360000" y="4063500"/>
              <a:ext cx="1440000" cy="720000"/>
            </a:xfrm>
            <a:prstGeom prst="rtTriangle">
              <a:avLst/>
            </a:prstGeom>
            <a:solidFill>
              <a:srgbClr val="999999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3175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- braket red">
  <p:cSld name="CUSTOM_1">
    <p:bg>
      <p:bgPr>
        <a:gradFill>
          <a:gsLst>
            <a:gs pos="0">
              <a:schemeClr val="lt1"/>
            </a:gs>
            <a:gs pos="54000">
              <a:schemeClr val="lt1"/>
            </a:gs>
            <a:gs pos="100000">
              <a:srgbClr val="B3B3B3"/>
            </a:gs>
          </a:gsLst>
          <a:lin ang="3600008" scaled="0"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6983774" y="4197554"/>
            <a:ext cx="2160216" cy="842458"/>
            <a:chOff x="6983774" y="4197554"/>
            <a:chExt cx="2160216" cy="842458"/>
          </a:xfrm>
        </p:grpSpPr>
        <p:sp>
          <p:nvSpPr>
            <p:cNvPr id="56" name="Google Shape;56;p5"/>
            <p:cNvSpPr txBox="1"/>
            <p:nvPr/>
          </p:nvSpPr>
          <p:spPr>
            <a:xfrm>
              <a:off x="6983774" y="4202725"/>
              <a:ext cx="2160216" cy="837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550" lIns="37550" spcFirstLastPara="1" rIns="37550" wrap="square" tIns="375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" sz="3862">
                  <a:solidFill>
                    <a:schemeClr val="dk2"/>
                  </a:solidFill>
                </a:rPr>
                <a:t>braket</a:t>
              </a:r>
              <a:endParaRPr sz="3903">
                <a:solidFill>
                  <a:schemeClr val="dk2"/>
                </a:solidFill>
              </a:endParaRPr>
            </a:p>
          </p:txBody>
        </p:sp>
        <p:grpSp>
          <p:nvGrpSpPr>
            <p:cNvPr id="57" name="Google Shape;57;p5"/>
            <p:cNvGrpSpPr/>
            <p:nvPr/>
          </p:nvGrpSpPr>
          <p:grpSpPr>
            <a:xfrm rot="-2700418">
              <a:off x="7106349" y="4320207"/>
              <a:ext cx="591946" cy="591906"/>
              <a:chOff x="1335600" y="1219200"/>
              <a:chExt cx="1476000" cy="1440000"/>
            </a:xfrm>
          </p:grpSpPr>
          <p:sp>
            <p:nvSpPr>
              <p:cNvPr id="58" name="Google Shape;58;p5"/>
              <p:cNvSpPr/>
              <p:nvPr/>
            </p:nvSpPr>
            <p:spPr>
              <a:xfrm>
                <a:off x="1371600" y="1219200"/>
                <a:ext cx="1440000" cy="126000"/>
              </a:xfrm>
              <a:prstGeom prst="rect">
                <a:avLst/>
              </a:prstGeom>
              <a:solidFill>
                <a:srgbClr val="999999"/>
              </a:solidFill>
              <a:ln cap="flat" cmpd="sng" w="277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6725" lIns="26725" spcFirstLastPara="1" rIns="26725" wrap="square" tIns="267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9"/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 rot="5400000">
                <a:off x="678600" y="1876200"/>
                <a:ext cx="1440000" cy="126000"/>
              </a:xfrm>
              <a:prstGeom prst="rect">
                <a:avLst/>
              </a:prstGeom>
              <a:solidFill>
                <a:srgbClr val="999999"/>
              </a:solidFill>
              <a:ln cap="flat" cmpd="sng" w="277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6725" lIns="26725" spcFirstLastPara="1" rIns="26725" wrap="square" tIns="267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9"/>
              </a:p>
            </p:txBody>
          </p:sp>
        </p:grpSp>
        <p:grpSp>
          <p:nvGrpSpPr>
            <p:cNvPr id="60" name="Google Shape;60;p5"/>
            <p:cNvGrpSpPr/>
            <p:nvPr/>
          </p:nvGrpSpPr>
          <p:grpSpPr>
            <a:xfrm flipH="1" rot="2700418">
              <a:off x="8429469" y="4325453"/>
              <a:ext cx="591946" cy="591906"/>
              <a:chOff x="1335600" y="1219200"/>
              <a:chExt cx="1476000" cy="1440000"/>
            </a:xfrm>
          </p:grpSpPr>
          <p:sp>
            <p:nvSpPr>
              <p:cNvPr id="61" name="Google Shape;61;p5"/>
              <p:cNvSpPr/>
              <p:nvPr/>
            </p:nvSpPr>
            <p:spPr>
              <a:xfrm>
                <a:off x="1371600" y="1219200"/>
                <a:ext cx="1440000" cy="126000"/>
              </a:xfrm>
              <a:prstGeom prst="rect">
                <a:avLst/>
              </a:prstGeom>
              <a:solidFill>
                <a:srgbClr val="C62E2E"/>
              </a:solidFill>
              <a:ln cap="flat" cmpd="sng" w="2775">
                <a:solidFill>
                  <a:srgbClr val="C6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6725" lIns="26725" spcFirstLastPara="1" rIns="26725" wrap="square" tIns="267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9"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 rot="5400000">
                <a:off x="678600" y="1876200"/>
                <a:ext cx="1440000" cy="126000"/>
              </a:xfrm>
              <a:prstGeom prst="rect">
                <a:avLst/>
              </a:prstGeom>
              <a:solidFill>
                <a:srgbClr val="C62E2E"/>
              </a:solidFill>
              <a:ln cap="flat" cmpd="sng" w="2775">
                <a:solidFill>
                  <a:srgbClr val="C62E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6725" lIns="26725" spcFirstLastPara="1" rIns="26725" wrap="square" tIns="267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9"/>
              </a:p>
            </p:txBody>
          </p:sp>
        </p:grpSp>
      </p:grpSp>
      <p:grpSp>
        <p:nvGrpSpPr>
          <p:cNvPr id="63" name="Google Shape;63;p5"/>
          <p:cNvGrpSpPr/>
          <p:nvPr/>
        </p:nvGrpSpPr>
        <p:grpSpPr>
          <a:xfrm>
            <a:off x="0" y="3703500"/>
            <a:ext cx="1440000" cy="1440000"/>
            <a:chOff x="0" y="3703500"/>
            <a:chExt cx="1440000" cy="1440000"/>
          </a:xfrm>
        </p:grpSpPr>
        <p:sp>
          <p:nvSpPr>
            <p:cNvPr id="64" name="Google Shape;64;p5"/>
            <p:cNvSpPr/>
            <p:nvPr/>
          </p:nvSpPr>
          <p:spPr>
            <a:xfrm>
              <a:off x="0" y="4423500"/>
              <a:ext cx="1440000" cy="720000"/>
            </a:xfrm>
            <a:prstGeom prst="rtTriangle">
              <a:avLst/>
            </a:prstGeom>
            <a:solidFill>
              <a:srgbClr val="B7B7B7"/>
            </a:solidFill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flipH="1" rot="5400000">
              <a:off x="-360000" y="4063500"/>
              <a:ext cx="1440000" cy="720000"/>
            </a:xfrm>
            <a:prstGeom prst="rtTriangle">
              <a:avLst/>
            </a:prstGeom>
            <a:solidFill>
              <a:srgbClr val="999999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" name="Google Shape;66;p5"/>
          <p:cNvGrpSpPr/>
          <p:nvPr/>
        </p:nvGrpSpPr>
        <p:grpSpPr>
          <a:xfrm rot="10800000">
            <a:off x="7704000" y="0"/>
            <a:ext cx="1440000" cy="1440000"/>
            <a:chOff x="0" y="3703500"/>
            <a:chExt cx="1440000" cy="1440000"/>
          </a:xfrm>
        </p:grpSpPr>
        <p:sp>
          <p:nvSpPr>
            <p:cNvPr id="67" name="Google Shape;67;p5"/>
            <p:cNvSpPr/>
            <p:nvPr/>
          </p:nvSpPr>
          <p:spPr>
            <a:xfrm>
              <a:off x="0" y="4423500"/>
              <a:ext cx="1440000" cy="720000"/>
            </a:xfrm>
            <a:prstGeom prst="rtTriangle">
              <a:avLst/>
            </a:prstGeom>
            <a:solidFill>
              <a:srgbClr val="F95454"/>
            </a:solidFill>
            <a:ln cap="flat" cmpd="sng" w="9525">
              <a:solidFill>
                <a:srgbClr val="F954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 flipH="1" rot="5400000">
              <a:off x="-360000" y="4063500"/>
              <a:ext cx="1440000" cy="720000"/>
            </a:xfrm>
            <a:prstGeom prst="rtTriangle">
              <a:avLst/>
            </a:prstGeom>
            <a:solidFill>
              <a:srgbClr val="C62E2E"/>
            </a:solidFill>
            <a:ln cap="flat" cmpd="sng" w="9525">
              <a:solidFill>
                <a:srgbClr val="C62E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3175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8.png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/>
          <p:nvPr/>
        </p:nvSpPr>
        <p:spPr>
          <a:xfrm>
            <a:off x="972000" y="659100"/>
            <a:ext cx="7200000" cy="38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chemeClr val="dk1"/>
                </a:solidFill>
              </a:rPr>
              <a:t>For companies that operate with extremely</a:t>
            </a:r>
            <a:r>
              <a:rPr lang="pl" sz="3000">
                <a:solidFill>
                  <a:schemeClr val="dk2"/>
                </a:solidFill>
              </a:rPr>
              <a:t> </a:t>
            </a:r>
            <a:r>
              <a:rPr b="1" lang="pl" sz="3000">
                <a:solidFill>
                  <a:srgbClr val="C62E2E"/>
                </a:solidFill>
              </a:rPr>
              <a:t>sensitive data</a:t>
            </a:r>
            <a:r>
              <a:rPr lang="pl" sz="3000">
                <a:solidFill>
                  <a:schemeClr val="dk2"/>
                </a:solidFill>
              </a:rPr>
              <a:t> </a:t>
            </a:r>
            <a:r>
              <a:rPr lang="pl" sz="3000">
                <a:solidFill>
                  <a:schemeClr val="dk1"/>
                </a:solidFill>
              </a:rPr>
              <a:t>and require a secure and reliable method of information exchange,</a:t>
            </a:r>
            <a:r>
              <a:rPr lang="pl" sz="3000">
                <a:solidFill>
                  <a:schemeClr val="dk2"/>
                </a:solidFill>
              </a:rPr>
              <a:t> </a:t>
            </a:r>
            <a:r>
              <a:rPr lang="pl" sz="3000">
                <a:solidFill>
                  <a:srgbClr val="0D92F4"/>
                </a:solidFill>
              </a:rPr>
              <a:t>&lt;</a:t>
            </a:r>
            <a:r>
              <a:rPr lang="pl" sz="3000">
                <a:solidFill>
                  <a:schemeClr val="dk2"/>
                </a:solidFill>
              </a:rPr>
              <a:t>braket</a:t>
            </a:r>
            <a:r>
              <a:rPr lang="pl" sz="3000">
                <a:solidFill>
                  <a:srgbClr val="C62E2E"/>
                </a:solidFill>
              </a:rPr>
              <a:t>&gt;</a:t>
            </a:r>
            <a:r>
              <a:rPr lang="pl" sz="3000">
                <a:solidFill>
                  <a:schemeClr val="dk2"/>
                </a:solidFill>
              </a:rPr>
              <a:t> </a:t>
            </a:r>
            <a:r>
              <a:rPr lang="pl" sz="3000">
                <a:solidFill>
                  <a:schemeClr val="dk1"/>
                </a:solidFill>
              </a:rPr>
              <a:t>is an end-to-end</a:t>
            </a:r>
            <a:r>
              <a:rPr lang="pl" sz="3000">
                <a:solidFill>
                  <a:schemeClr val="dk2"/>
                </a:solidFill>
              </a:rPr>
              <a:t> </a:t>
            </a:r>
            <a:r>
              <a:rPr b="1" lang="pl" sz="3000">
                <a:solidFill>
                  <a:srgbClr val="0D92F4"/>
                </a:solidFill>
              </a:rPr>
              <a:t>encrypted communication system</a:t>
            </a:r>
            <a:r>
              <a:rPr lang="pl" sz="3000">
                <a:solidFill>
                  <a:schemeClr val="dk2"/>
                </a:solidFill>
              </a:rPr>
              <a:t> </a:t>
            </a:r>
            <a:r>
              <a:rPr lang="pl" sz="3000">
                <a:solidFill>
                  <a:schemeClr val="dk1"/>
                </a:solidFill>
              </a:rPr>
              <a:t>that, unlike competing solutions, is designed to remain resilient against emerging quantum-computing attacks.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/>
          <p:nvPr/>
        </p:nvSpPr>
        <p:spPr>
          <a:xfrm>
            <a:off x="0" y="0"/>
            <a:ext cx="774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chemeClr val="dk1"/>
                </a:solidFill>
              </a:rPr>
              <a:t>Czy naprawdę wierzymy, że czas jest po naszej stronie?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78" name="Google Shape;78;p7"/>
          <p:cNvSpPr txBox="1"/>
          <p:nvPr/>
        </p:nvSpPr>
        <p:spPr>
          <a:xfrm>
            <a:off x="30450" y="3768964"/>
            <a:ext cx="7005000" cy="11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dk1"/>
                </a:solidFill>
              </a:rPr>
              <a:t>Od decyzji podjętych </a:t>
            </a:r>
            <a:r>
              <a:rPr b="1" lang="pl" sz="2000">
                <a:solidFill>
                  <a:schemeClr val="dk1"/>
                </a:solidFill>
              </a:rPr>
              <a:t>dziś</a:t>
            </a:r>
            <a:r>
              <a:rPr lang="pl" sz="2000">
                <a:solidFill>
                  <a:schemeClr val="dk1"/>
                </a:solidFill>
              </a:rPr>
              <a:t> zależy, czy </a:t>
            </a:r>
            <a:r>
              <a:rPr b="1" lang="pl" sz="2000">
                <a:solidFill>
                  <a:schemeClr val="dk1"/>
                </a:solidFill>
              </a:rPr>
              <a:t>rok 2030</a:t>
            </a:r>
            <a:r>
              <a:rPr lang="pl" sz="2000">
                <a:solidFill>
                  <a:schemeClr val="dk1"/>
                </a:solidFill>
              </a:rPr>
              <a:t> będzie czasem bezpieczeństwa cyfrowego, czy początkiem cyfrowej anarchii.</a:t>
            </a:r>
            <a:endParaRPr sz="2000">
              <a:solidFill>
                <a:schemeClr val="dk1"/>
              </a:solidFill>
            </a:endParaRPr>
          </a:p>
        </p:txBody>
      </p:sp>
      <p:graphicFrame>
        <p:nvGraphicFramePr>
          <p:cNvPr id="79" name="Google Shape;79;p7"/>
          <p:cNvGraphicFramePr/>
          <p:nvPr/>
        </p:nvGraphicFramePr>
        <p:xfrm>
          <a:off x="1759000" y="939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{5E7763AF-A918-41F5-BBC3-6A580E01451D}</a:tableStyleId>
              </a:tblPr>
              <a:tblGrid>
                <a:gridCol w="1680000"/>
                <a:gridCol w="1680000"/>
                <a:gridCol w="1680000"/>
              </a:tblGrid>
              <a:tr h="3651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600">
                          <a:solidFill>
                            <a:schemeClr val="dk1"/>
                          </a:solidFill>
                        </a:rPr>
                        <a:t>NIST IR 8547</a:t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547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500">
                          <a:solidFill>
                            <a:schemeClr val="dk1"/>
                          </a:solidFill>
                        </a:rPr>
                        <a:t>Algorytm</a:t>
                      </a:r>
                      <a:endParaRPr b="1" sz="1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500">
                          <a:solidFill>
                            <a:schemeClr val="dk1"/>
                          </a:solidFill>
                        </a:rPr>
                        <a:t>Parametry</a:t>
                      </a:r>
                      <a:r>
                        <a:rPr b="1" lang="pl" sz="1200">
                          <a:solidFill>
                            <a:schemeClr val="dk1"/>
                          </a:solidFill>
                        </a:rPr>
                        <a:t> 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500">
                          <a:solidFill>
                            <a:schemeClr val="dk1"/>
                          </a:solidFill>
                        </a:rPr>
                        <a:t>Poziom bezpieczeństwa</a:t>
                      </a:r>
                      <a:endParaRPr b="1" sz="1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36512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>
                          <a:solidFill>
                            <a:schemeClr val="dk1"/>
                          </a:solidFill>
                        </a:rPr>
                        <a:t>DH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>
                          <a:solidFill>
                            <a:schemeClr val="dk1"/>
                          </a:solidFill>
                        </a:rPr>
                        <a:t>ECDH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>
                          <a:solidFill>
                            <a:schemeClr val="dk1"/>
                          </a:solidFill>
                        </a:rPr>
                        <a:t>MQC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>
                          <a:solidFill>
                            <a:schemeClr val="dk1"/>
                          </a:solidFill>
                        </a:rPr>
                        <a:t>112 bitów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>
                          <a:solidFill>
                            <a:schemeClr val="dk1"/>
                          </a:solidFill>
                        </a:rPr>
                        <a:t>Niski - 2030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500">
                          <a:solidFill>
                            <a:srgbClr val="C62E2E"/>
                          </a:solidFill>
                        </a:rPr>
                        <a:t>Zerowy - 2035</a:t>
                      </a:r>
                      <a:endParaRPr b="1" sz="1500">
                        <a:solidFill>
                          <a:srgbClr val="C62E2E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91925">
                <a:tc v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>
                          <a:solidFill>
                            <a:schemeClr val="dk1"/>
                          </a:solidFill>
                        </a:rPr>
                        <a:t>&gt; 128 bitów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  <a:tr h="291925">
                <a:tc vMerge="1"/>
                <a:tc vMerge="1"/>
                <a:tc vMerge="1"/>
              </a:tr>
              <a:tr h="3651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>
                          <a:solidFill>
                            <a:schemeClr val="dk1"/>
                          </a:solidFill>
                        </a:rPr>
                        <a:t>RSA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>
                          <a:solidFill>
                            <a:schemeClr val="dk1"/>
                          </a:solidFill>
                        </a:rPr>
                        <a:t>112 bitów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>
                          <a:solidFill>
                            <a:schemeClr val="dk1"/>
                          </a:solidFill>
                        </a:rPr>
                        <a:t>Niski - 2030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500">
                          <a:solidFill>
                            <a:srgbClr val="C62E2E"/>
                          </a:solidFill>
                        </a:rPr>
                        <a:t>Zerowy - 2035</a:t>
                      </a:r>
                      <a:endParaRPr b="1" sz="1500">
                        <a:solidFill>
                          <a:srgbClr val="C62E2E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651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>
                          <a:solidFill>
                            <a:schemeClr val="dk1"/>
                          </a:solidFill>
                        </a:rPr>
                        <a:t>&gt; 128 bitów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8" title="IMG_20251112_085430848.jpg"/>
          <p:cNvPicPr preferRelativeResize="0"/>
          <p:nvPr/>
        </p:nvPicPr>
        <p:blipFill rotWithShape="1">
          <a:blip r:embed="rId3">
            <a:alphaModFix/>
          </a:blip>
          <a:srcRect b="0" l="38826" r="12730" t="24953"/>
          <a:stretch/>
        </p:blipFill>
        <p:spPr>
          <a:xfrm>
            <a:off x="6978275" y="232600"/>
            <a:ext cx="1831224" cy="2127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 title="portre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1475" y="232600"/>
            <a:ext cx="2213752" cy="179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575" y="629124"/>
            <a:ext cx="2372674" cy="19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8" title="abc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9000" y="2471600"/>
            <a:ext cx="3522024" cy="23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8"/>
          <p:cNvSpPr txBox="1"/>
          <p:nvPr/>
        </p:nvSpPr>
        <p:spPr>
          <a:xfrm>
            <a:off x="0" y="0"/>
            <a:ext cx="37488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chemeClr val="dk1"/>
                </a:solidFill>
              </a:rPr>
              <a:t>Kto was obroni?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89" name="Google Shape;89;p8"/>
          <p:cNvSpPr txBox="1"/>
          <p:nvPr/>
        </p:nvSpPr>
        <p:spPr>
          <a:xfrm>
            <a:off x="462913" y="2573725"/>
            <a:ext cx="180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dk1"/>
                </a:solidFill>
              </a:rPr>
              <a:t>Joanna Kościółek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0" name="Google Shape;90;p8"/>
          <p:cNvSpPr txBox="1"/>
          <p:nvPr/>
        </p:nvSpPr>
        <p:spPr>
          <a:xfrm>
            <a:off x="3672000" y="2032600"/>
            <a:ext cx="180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dk1"/>
                </a:solidFill>
              </a:rPr>
              <a:t>Mateusz Cioch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1" name="Google Shape;91;p8"/>
          <p:cNvSpPr txBox="1"/>
          <p:nvPr/>
        </p:nvSpPr>
        <p:spPr>
          <a:xfrm>
            <a:off x="6993875" y="2360350"/>
            <a:ext cx="180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dk1"/>
                </a:solidFill>
              </a:rPr>
              <a:t>Szymon Pawlak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2" name="Google Shape;92;p8"/>
          <p:cNvSpPr txBox="1"/>
          <p:nvPr/>
        </p:nvSpPr>
        <p:spPr>
          <a:xfrm>
            <a:off x="898727" y="3831575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dk1"/>
                </a:solidFill>
              </a:rPr>
              <a:t>Michał Kubalewski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3" name="Google Shape;93;p8"/>
          <p:cNvSpPr txBox="1"/>
          <p:nvPr/>
        </p:nvSpPr>
        <p:spPr>
          <a:xfrm>
            <a:off x="6541025" y="3290450"/>
            <a:ext cx="180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dk1"/>
                </a:solidFill>
              </a:rPr>
              <a:t>Mikołaj Gawor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/>
          <p:nvPr/>
        </p:nvSpPr>
        <p:spPr>
          <a:xfrm>
            <a:off x="499000" y="540000"/>
            <a:ext cx="72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chemeClr val="dk1"/>
                </a:solidFill>
              </a:rPr>
              <a:t>Kryptografia</a:t>
            </a:r>
            <a:r>
              <a:rPr b="1" lang="pl" sz="3000">
                <a:solidFill>
                  <a:schemeClr val="dk2"/>
                </a:solidFill>
              </a:rPr>
              <a:t> </a:t>
            </a:r>
            <a:r>
              <a:rPr b="1" lang="pl" sz="3000">
                <a:solidFill>
                  <a:srgbClr val="0D92F4"/>
                </a:solidFill>
              </a:rPr>
              <a:t>kwantowa</a:t>
            </a:r>
            <a:endParaRPr b="1" sz="3000">
              <a:solidFill>
                <a:srgbClr val="0D92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dk1"/>
                </a:solidFill>
              </a:rPr>
              <a:t>Sposób szyfrowania który wykorzystuje zjawiska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dk1"/>
                </a:solidFill>
              </a:rPr>
              <a:t>fizyki kwantowej, a nie tylko matematykę.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99" name="Google Shape;99;p9"/>
          <p:cNvSpPr txBox="1"/>
          <p:nvPr/>
        </p:nvSpPr>
        <p:spPr>
          <a:xfrm>
            <a:off x="2566493" y="2414650"/>
            <a:ext cx="648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chemeClr val="dk1"/>
                </a:solidFill>
              </a:rPr>
              <a:t>Kryptografia </a:t>
            </a:r>
            <a:r>
              <a:rPr b="1" lang="pl" sz="3000">
                <a:solidFill>
                  <a:srgbClr val="C62E2E"/>
                </a:solidFill>
              </a:rPr>
              <a:t>postkwantowa</a:t>
            </a:r>
            <a:endParaRPr b="1" sz="3000">
              <a:solidFill>
                <a:srgbClr val="C62E2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dk1"/>
                </a:solidFill>
              </a:rPr>
              <a:t>To nowe </a:t>
            </a:r>
            <a:r>
              <a:rPr lang="pl" sz="2000">
                <a:solidFill>
                  <a:schemeClr val="dk1"/>
                </a:solidFill>
              </a:rPr>
              <a:t>matematyczne</a:t>
            </a:r>
            <a:r>
              <a:rPr lang="pl" sz="2000">
                <a:solidFill>
                  <a:schemeClr val="dk1"/>
                </a:solidFill>
              </a:rPr>
              <a:t> algorytmy </a:t>
            </a:r>
            <a:r>
              <a:rPr lang="pl" sz="2000">
                <a:solidFill>
                  <a:schemeClr val="dk1"/>
                </a:solidFill>
              </a:rPr>
              <a:t>szyfrowania</a:t>
            </a:r>
            <a:r>
              <a:rPr lang="pl" sz="2000">
                <a:solidFill>
                  <a:schemeClr val="dk1"/>
                </a:solidFill>
              </a:rPr>
              <a:t> odporne na ataki z wykorzystaniem komputerów </a:t>
            </a:r>
            <a:r>
              <a:rPr lang="pl" sz="2000">
                <a:solidFill>
                  <a:schemeClr val="dk1"/>
                </a:solidFill>
              </a:rPr>
              <a:t>kwantowych</a:t>
            </a:r>
            <a:r>
              <a:rPr lang="pl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 txBox="1"/>
          <p:nvPr/>
        </p:nvSpPr>
        <p:spPr>
          <a:xfrm>
            <a:off x="0" y="723236"/>
            <a:ext cx="5939100" cy="18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dk1"/>
                </a:solidFill>
              </a:rPr>
              <a:t>Bezpieczna komunikacja wymaga wymiany kluczy.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dk1"/>
                </a:solidFill>
              </a:rPr>
              <a:t>QKD chroni ten proces dziś i w przyszłości</a:t>
            </a:r>
            <a:endParaRPr sz="2000">
              <a:solidFill>
                <a:schemeClr val="dk1"/>
              </a:solidFill>
            </a:endParaRPr>
          </a:p>
          <a:p>
            <a:pPr indent="-357399" lvl="0" marL="568800" rtl="0" algn="l">
              <a:spcBef>
                <a:spcPts val="0"/>
              </a:spcBef>
              <a:spcAft>
                <a:spcPts val="0"/>
              </a:spcAft>
              <a:buClr>
                <a:srgbClr val="0D92F4"/>
              </a:buClr>
              <a:buSzPts val="2000"/>
              <a:buChar char="❖"/>
            </a:pPr>
            <a:r>
              <a:rPr lang="pl" sz="2000">
                <a:solidFill>
                  <a:schemeClr val="dk1"/>
                </a:solidFill>
              </a:rPr>
              <a:t>Bezpieczeństwo oparte na fizyce kwantowej</a:t>
            </a:r>
            <a:endParaRPr sz="2000">
              <a:solidFill>
                <a:schemeClr val="dk1"/>
              </a:solidFill>
            </a:endParaRPr>
          </a:p>
          <a:p>
            <a:pPr indent="-357399" lvl="0" marL="568800" rtl="0" algn="l">
              <a:spcBef>
                <a:spcPts val="0"/>
              </a:spcBef>
              <a:spcAft>
                <a:spcPts val="0"/>
              </a:spcAft>
              <a:buClr>
                <a:srgbClr val="C62E2E"/>
              </a:buClr>
              <a:buSzPts val="2000"/>
              <a:buChar char="❖"/>
            </a:pPr>
            <a:r>
              <a:rPr lang="pl" sz="2000">
                <a:solidFill>
                  <a:schemeClr val="dk1"/>
                </a:solidFill>
              </a:rPr>
              <a:t>Wykrywa próby podsłuchu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05" name="Google Shape;10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4450" y="3536813"/>
            <a:ext cx="1731250" cy="98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724" y="3106641"/>
            <a:ext cx="1905000" cy="204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0330" y="1446321"/>
            <a:ext cx="2277699" cy="8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675" y="1865425"/>
            <a:ext cx="1731250" cy="9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0"/>
          <p:cNvSpPr/>
          <p:nvPr/>
        </p:nvSpPr>
        <p:spPr>
          <a:xfrm flipH="1">
            <a:off x="3932178" y="3598349"/>
            <a:ext cx="73200" cy="2850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0D92F4"/>
          </a:solidFill>
          <a:ln cap="flat" cmpd="sng" w="19050">
            <a:solidFill>
              <a:srgbClr val="0D9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0"/>
          <p:cNvSpPr/>
          <p:nvPr/>
        </p:nvSpPr>
        <p:spPr>
          <a:xfrm flipH="1">
            <a:off x="5265036" y="2764662"/>
            <a:ext cx="73200" cy="2850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0D92F4"/>
          </a:solidFill>
          <a:ln cap="flat" cmpd="sng" w="19050">
            <a:solidFill>
              <a:srgbClr val="0D9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"/>
          <p:cNvSpPr/>
          <p:nvPr/>
        </p:nvSpPr>
        <p:spPr>
          <a:xfrm flipH="1" rot="5400000">
            <a:off x="4527262" y="3268173"/>
            <a:ext cx="73200" cy="2850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0D92F4"/>
          </a:solidFill>
          <a:ln cap="flat" cmpd="sng" w="19050">
            <a:solidFill>
              <a:srgbClr val="0D9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"/>
          <p:cNvSpPr/>
          <p:nvPr/>
        </p:nvSpPr>
        <p:spPr>
          <a:xfrm flipH="1" rot="2700000">
            <a:off x="4902064" y="3017570"/>
            <a:ext cx="73398" cy="285105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C62E2E"/>
          </a:solidFill>
          <a:ln cap="flat" cmpd="sng" w="19050">
            <a:solidFill>
              <a:srgbClr val="C62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0"/>
          <p:cNvSpPr/>
          <p:nvPr/>
        </p:nvSpPr>
        <p:spPr>
          <a:xfrm flipH="1" rot="8100000">
            <a:off x="4209073" y="3451751"/>
            <a:ext cx="73398" cy="285105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C62E2E"/>
          </a:solidFill>
          <a:ln cap="flat" cmpd="sng" w="19050">
            <a:solidFill>
              <a:srgbClr val="C62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0"/>
          <p:cNvSpPr/>
          <p:nvPr/>
        </p:nvSpPr>
        <p:spPr>
          <a:xfrm flipH="1" rot="8100000">
            <a:off x="5598899" y="2531527"/>
            <a:ext cx="73398" cy="285105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C62E2E"/>
          </a:solidFill>
          <a:ln cap="flat" cmpd="sng" w="19050">
            <a:solidFill>
              <a:srgbClr val="C62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5" name="Google Shape;115;p10"/>
          <p:cNvCxnSpPr>
            <a:endCxn id="108" idx="1"/>
          </p:cNvCxnSpPr>
          <p:nvPr/>
        </p:nvCxnSpPr>
        <p:spPr>
          <a:xfrm flipH="1" rot="10800000">
            <a:off x="3508675" y="2360063"/>
            <a:ext cx="2226000" cy="14988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10"/>
          <p:cNvCxnSpPr>
            <a:stCxn id="105" idx="3"/>
          </p:cNvCxnSpPr>
          <p:nvPr/>
        </p:nvCxnSpPr>
        <p:spPr>
          <a:xfrm flipH="1" rot="10800000">
            <a:off x="3975700" y="2662250"/>
            <a:ext cx="1999800" cy="13692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7" name="Google Shape;117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8213" y="3106659"/>
            <a:ext cx="835225" cy="8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/>
          <p:nvPr/>
        </p:nvSpPr>
        <p:spPr>
          <a:xfrm>
            <a:off x="5975502" y="3318006"/>
            <a:ext cx="1514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759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dk1"/>
                </a:solidFill>
              </a:rPr>
              <a:t>Protokół BB84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19" name="Google Shape;119;p10"/>
          <p:cNvSpPr txBox="1"/>
          <p:nvPr/>
        </p:nvSpPr>
        <p:spPr>
          <a:xfrm>
            <a:off x="5565725" y="3598350"/>
            <a:ext cx="30600" cy="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0" name="Google Shape;120;p10"/>
          <p:cNvSpPr txBox="1"/>
          <p:nvPr/>
        </p:nvSpPr>
        <p:spPr>
          <a:xfrm>
            <a:off x="0" y="0"/>
            <a:ext cx="612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3000">
                <a:solidFill>
                  <a:schemeClr val="dk1"/>
                </a:solidFill>
              </a:rPr>
              <a:t>Quantum Key Distribution (QKD)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/>
          <p:nvPr/>
        </p:nvSpPr>
        <p:spPr>
          <a:xfrm>
            <a:off x="0" y="0"/>
            <a:ext cx="864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chemeClr val="dk1"/>
                </a:solidFill>
              </a:rPr>
              <a:t>Bezpieczna wymiana klucza nie wystarczy!</a:t>
            </a:r>
            <a:endParaRPr b="1" sz="3000">
              <a:solidFill>
                <a:schemeClr val="dk1"/>
              </a:solidFill>
            </a:endParaRPr>
          </a:p>
        </p:txBody>
      </p:sp>
      <p:grpSp>
        <p:nvGrpSpPr>
          <p:cNvPr id="126" name="Google Shape;126;p11"/>
          <p:cNvGrpSpPr/>
          <p:nvPr/>
        </p:nvGrpSpPr>
        <p:grpSpPr>
          <a:xfrm>
            <a:off x="1039920" y="1196900"/>
            <a:ext cx="7064160" cy="2749700"/>
            <a:chOff x="1039920" y="1196900"/>
            <a:chExt cx="7064160" cy="2749700"/>
          </a:xfrm>
        </p:grpSpPr>
        <p:sp>
          <p:nvSpPr>
            <p:cNvPr id="127" name="Google Shape;127;p11"/>
            <p:cNvSpPr/>
            <p:nvPr/>
          </p:nvSpPr>
          <p:spPr>
            <a:xfrm>
              <a:off x="1974457" y="3108400"/>
              <a:ext cx="1295400" cy="838200"/>
            </a:xfrm>
            <a:prstGeom prst="roundRect">
              <a:avLst>
                <a:gd fmla="val 16667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">
                  <a:solidFill>
                    <a:schemeClr val="dk1"/>
                  </a:solidFill>
                </a:rPr>
                <a:t>QKD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5797807" y="3108400"/>
              <a:ext cx="1295400" cy="838200"/>
            </a:xfrm>
            <a:prstGeom prst="roundRect">
              <a:avLst>
                <a:gd fmla="val 16667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">
                  <a:solidFill>
                    <a:schemeClr val="dk1"/>
                  </a:solidFill>
                </a:rPr>
                <a:t>QKD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2126857" y="1196900"/>
              <a:ext cx="990600" cy="6096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95454"/>
                </a:gs>
                <a:gs pos="55000">
                  <a:srgbClr val="B891AA"/>
                </a:gs>
                <a:gs pos="100000">
                  <a:srgbClr val="77CDFF"/>
                </a:gs>
              </a:gsLst>
              <a:lin ang="2700006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">
                  <a:solidFill>
                    <a:schemeClr val="dk1"/>
                  </a:solidFill>
                </a:rPr>
                <a:t>&lt;</a:t>
              </a:r>
              <a:r>
                <a:rPr b="1" lang="pl">
                  <a:solidFill>
                    <a:schemeClr val="dk1"/>
                  </a:solidFill>
                </a:rPr>
                <a:t>braket</a:t>
              </a:r>
              <a:r>
                <a:rPr b="1" lang="pl">
                  <a:solidFill>
                    <a:schemeClr val="dk1"/>
                  </a:solidFill>
                </a:rPr>
                <a:t>&gt;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5950207" y="1196900"/>
              <a:ext cx="990600" cy="6096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95454"/>
                </a:gs>
                <a:gs pos="55000">
                  <a:srgbClr val="B891AA"/>
                </a:gs>
                <a:gs pos="100000">
                  <a:srgbClr val="77CDFF"/>
                </a:gs>
              </a:gsLst>
              <a:lin ang="2700006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">
                  <a:solidFill>
                    <a:schemeClr val="dk1"/>
                  </a:solidFill>
                </a:rPr>
                <a:t>&lt;braket&gt;</a:t>
              </a:r>
              <a:endParaRPr b="1">
                <a:solidFill>
                  <a:schemeClr val="dk1"/>
                </a:solidFill>
              </a:endParaRPr>
            </a:p>
          </p:txBody>
        </p:sp>
        <p:grpSp>
          <p:nvGrpSpPr>
            <p:cNvPr id="131" name="Google Shape;131;p11"/>
            <p:cNvGrpSpPr/>
            <p:nvPr/>
          </p:nvGrpSpPr>
          <p:grpSpPr>
            <a:xfrm>
              <a:off x="2525229" y="2198981"/>
              <a:ext cx="193853" cy="516941"/>
              <a:chOff x="3810000" y="2286000"/>
              <a:chExt cx="228600" cy="609600"/>
            </a:xfrm>
          </p:grpSpPr>
          <p:sp>
            <p:nvSpPr>
              <p:cNvPr id="132" name="Google Shape;132;p11"/>
              <p:cNvSpPr/>
              <p:nvPr/>
            </p:nvSpPr>
            <p:spPr>
              <a:xfrm>
                <a:off x="3810000" y="2667000"/>
                <a:ext cx="228600" cy="228600"/>
              </a:xfrm>
              <a:prstGeom prst="donut">
                <a:avLst>
                  <a:gd fmla="val 25000" name="adj"/>
                </a:avLst>
              </a:prstGeom>
              <a:solidFill>
                <a:schemeClr val="dk2"/>
              </a:solidFill>
              <a:ln cap="flat" cmpd="sng" w="80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7525" lIns="77525" spcFirstLastPara="1" rIns="77525" wrap="square" tIns="775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87"/>
              </a:p>
            </p:txBody>
          </p:sp>
          <p:sp>
            <p:nvSpPr>
              <p:cNvPr id="133" name="Google Shape;133;p11"/>
              <p:cNvSpPr/>
              <p:nvPr/>
            </p:nvSpPr>
            <p:spPr>
              <a:xfrm>
                <a:off x="3886200" y="2286000"/>
                <a:ext cx="76200" cy="381000"/>
              </a:xfrm>
              <a:prstGeom prst="rect">
                <a:avLst/>
              </a:prstGeom>
              <a:solidFill>
                <a:schemeClr val="dk2"/>
              </a:solidFill>
              <a:ln cap="flat" cmpd="sng" w="80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7525" lIns="77525" spcFirstLastPara="1" rIns="77525" wrap="square" tIns="775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87"/>
              </a:p>
            </p:txBody>
          </p:sp>
          <p:sp>
            <p:nvSpPr>
              <p:cNvPr id="134" name="Google Shape;134;p11"/>
              <p:cNvSpPr/>
              <p:nvPr/>
            </p:nvSpPr>
            <p:spPr>
              <a:xfrm rot="5400000">
                <a:off x="3810000" y="2286000"/>
                <a:ext cx="76200" cy="76200"/>
              </a:xfrm>
              <a:prstGeom prst="rect">
                <a:avLst/>
              </a:prstGeom>
              <a:solidFill>
                <a:schemeClr val="dk2"/>
              </a:solidFill>
              <a:ln cap="flat" cmpd="sng" w="80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7525" lIns="77525" spcFirstLastPara="1" rIns="77525" wrap="square" tIns="775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87"/>
              </a:p>
            </p:txBody>
          </p:sp>
          <p:sp>
            <p:nvSpPr>
              <p:cNvPr id="135" name="Google Shape;135;p11"/>
              <p:cNvSpPr/>
              <p:nvPr/>
            </p:nvSpPr>
            <p:spPr>
              <a:xfrm rot="5400000">
                <a:off x="3810000" y="2438400"/>
                <a:ext cx="76200" cy="76200"/>
              </a:xfrm>
              <a:prstGeom prst="rect">
                <a:avLst/>
              </a:prstGeom>
              <a:solidFill>
                <a:schemeClr val="dk2"/>
              </a:solidFill>
              <a:ln cap="flat" cmpd="sng" w="80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7525" lIns="77525" spcFirstLastPara="1" rIns="77525" wrap="square" tIns="775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87"/>
              </a:p>
            </p:txBody>
          </p:sp>
        </p:grpSp>
        <p:grpSp>
          <p:nvGrpSpPr>
            <p:cNvPr id="136" name="Google Shape;136;p11"/>
            <p:cNvGrpSpPr/>
            <p:nvPr/>
          </p:nvGrpSpPr>
          <p:grpSpPr>
            <a:xfrm>
              <a:off x="6348579" y="2198981"/>
              <a:ext cx="193853" cy="516941"/>
              <a:chOff x="3810000" y="2286000"/>
              <a:chExt cx="228600" cy="609600"/>
            </a:xfrm>
          </p:grpSpPr>
          <p:sp>
            <p:nvSpPr>
              <p:cNvPr id="137" name="Google Shape;137;p11"/>
              <p:cNvSpPr/>
              <p:nvPr/>
            </p:nvSpPr>
            <p:spPr>
              <a:xfrm>
                <a:off x="3810000" y="2667000"/>
                <a:ext cx="228600" cy="228600"/>
              </a:xfrm>
              <a:prstGeom prst="donut">
                <a:avLst>
                  <a:gd fmla="val 25000" name="adj"/>
                </a:avLst>
              </a:prstGeom>
              <a:solidFill>
                <a:schemeClr val="dk2"/>
              </a:solidFill>
              <a:ln cap="flat" cmpd="sng" w="80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7525" lIns="77525" spcFirstLastPara="1" rIns="77525" wrap="square" tIns="775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87"/>
              </a:p>
            </p:txBody>
          </p:sp>
          <p:sp>
            <p:nvSpPr>
              <p:cNvPr id="138" name="Google Shape;138;p11"/>
              <p:cNvSpPr/>
              <p:nvPr/>
            </p:nvSpPr>
            <p:spPr>
              <a:xfrm>
                <a:off x="3886200" y="2286000"/>
                <a:ext cx="76200" cy="381000"/>
              </a:xfrm>
              <a:prstGeom prst="rect">
                <a:avLst/>
              </a:prstGeom>
              <a:solidFill>
                <a:schemeClr val="dk2"/>
              </a:solidFill>
              <a:ln cap="flat" cmpd="sng" w="80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7525" lIns="77525" spcFirstLastPara="1" rIns="77525" wrap="square" tIns="775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87"/>
              </a:p>
            </p:txBody>
          </p:sp>
          <p:sp>
            <p:nvSpPr>
              <p:cNvPr id="139" name="Google Shape;139;p11"/>
              <p:cNvSpPr/>
              <p:nvPr/>
            </p:nvSpPr>
            <p:spPr>
              <a:xfrm rot="5400000">
                <a:off x="3810000" y="2286000"/>
                <a:ext cx="76200" cy="76200"/>
              </a:xfrm>
              <a:prstGeom prst="rect">
                <a:avLst/>
              </a:prstGeom>
              <a:solidFill>
                <a:schemeClr val="dk2"/>
              </a:solidFill>
              <a:ln cap="flat" cmpd="sng" w="80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7525" lIns="77525" spcFirstLastPara="1" rIns="77525" wrap="square" tIns="775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87"/>
              </a:p>
            </p:txBody>
          </p:sp>
          <p:sp>
            <p:nvSpPr>
              <p:cNvPr id="140" name="Google Shape;140;p11"/>
              <p:cNvSpPr/>
              <p:nvPr/>
            </p:nvSpPr>
            <p:spPr>
              <a:xfrm rot="5400000">
                <a:off x="3810000" y="2438400"/>
                <a:ext cx="76200" cy="76200"/>
              </a:xfrm>
              <a:prstGeom prst="rect">
                <a:avLst/>
              </a:prstGeom>
              <a:solidFill>
                <a:schemeClr val="dk2"/>
              </a:solidFill>
              <a:ln cap="flat" cmpd="sng" w="80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7525" lIns="77525" spcFirstLastPara="1" rIns="77525" wrap="square" tIns="775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87"/>
              </a:p>
            </p:txBody>
          </p:sp>
        </p:grpSp>
        <p:grpSp>
          <p:nvGrpSpPr>
            <p:cNvPr id="141" name="Google Shape;141;p11"/>
            <p:cNvGrpSpPr/>
            <p:nvPr/>
          </p:nvGrpSpPr>
          <p:grpSpPr>
            <a:xfrm>
              <a:off x="1039920" y="1323584"/>
              <a:ext cx="553535" cy="356243"/>
              <a:chOff x="3509975" y="1815575"/>
              <a:chExt cx="742800" cy="478050"/>
            </a:xfrm>
          </p:grpSpPr>
          <p:sp>
            <p:nvSpPr>
              <p:cNvPr id="142" name="Google Shape;142;p11"/>
              <p:cNvSpPr/>
              <p:nvPr/>
            </p:nvSpPr>
            <p:spPr>
              <a:xfrm>
                <a:off x="3509975" y="1817825"/>
                <a:ext cx="742800" cy="475800"/>
              </a:xfrm>
              <a:prstGeom prst="rect">
                <a:avLst/>
              </a:prstGeom>
              <a:solidFill>
                <a:schemeClr val="lt2"/>
              </a:solidFill>
              <a:ln cap="flat" cmpd="sng" w="7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125" lIns="68125" spcFirstLastPara="1" rIns="68125" wrap="square" tIns="68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43"/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 flipH="1" rot="10800000">
                <a:off x="3509975" y="1815575"/>
                <a:ext cx="742800" cy="250200"/>
              </a:xfrm>
              <a:prstGeom prst="triangle">
                <a:avLst>
                  <a:gd fmla="val 50000" name="adj"/>
                </a:avLst>
              </a:prstGeom>
              <a:solidFill>
                <a:schemeClr val="lt2"/>
              </a:solidFill>
              <a:ln cap="flat" cmpd="sng" w="7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125" lIns="68125" spcFirstLastPara="1" rIns="68125" wrap="square" tIns="68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43"/>
              </a:p>
            </p:txBody>
          </p:sp>
        </p:grpSp>
        <p:cxnSp>
          <p:nvCxnSpPr>
            <p:cNvPr id="144" name="Google Shape;144;p11"/>
            <p:cNvCxnSpPr>
              <a:stCxn id="127" idx="0"/>
              <a:endCxn id="132" idx="4"/>
            </p:cNvCxnSpPr>
            <p:nvPr/>
          </p:nvCxnSpPr>
          <p:spPr>
            <a:xfrm rot="10800000">
              <a:off x="2622157" y="2716000"/>
              <a:ext cx="0" cy="392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5" name="Google Shape;145;p11"/>
            <p:cNvCxnSpPr>
              <a:endCxn id="129" idx="2"/>
            </p:cNvCxnSpPr>
            <p:nvPr/>
          </p:nvCxnSpPr>
          <p:spPr>
            <a:xfrm rot="10800000">
              <a:off x="2622157" y="1806500"/>
              <a:ext cx="0" cy="392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6" name="Google Shape;146;p11"/>
            <p:cNvCxnSpPr>
              <a:stCxn id="127" idx="3"/>
              <a:endCxn id="128" idx="1"/>
            </p:cNvCxnSpPr>
            <p:nvPr/>
          </p:nvCxnSpPr>
          <p:spPr>
            <a:xfrm>
              <a:off x="3269857" y="3527500"/>
              <a:ext cx="2528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147" name="Google Shape;147;p11"/>
            <p:cNvCxnSpPr>
              <a:stCxn id="128" idx="0"/>
              <a:endCxn id="137" idx="4"/>
            </p:cNvCxnSpPr>
            <p:nvPr/>
          </p:nvCxnSpPr>
          <p:spPr>
            <a:xfrm rot="10800000">
              <a:off x="6445507" y="2716000"/>
              <a:ext cx="0" cy="392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8" name="Google Shape;148;p11"/>
            <p:cNvCxnSpPr>
              <a:stCxn id="138" idx="0"/>
              <a:endCxn id="130" idx="2"/>
            </p:cNvCxnSpPr>
            <p:nvPr/>
          </p:nvCxnSpPr>
          <p:spPr>
            <a:xfrm rot="10800000">
              <a:off x="6445505" y="1806581"/>
              <a:ext cx="0" cy="392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9" name="Google Shape;149;p11"/>
            <p:cNvCxnSpPr>
              <a:stCxn id="129" idx="3"/>
              <a:endCxn id="130" idx="1"/>
            </p:cNvCxnSpPr>
            <p:nvPr/>
          </p:nvCxnSpPr>
          <p:spPr>
            <a:xfrm>
              <a:off x="3117457" y="1501700"/>
              <a:ext cx="2832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stealth"/>
              <a:tailEnd len="med" w="med" type="triangle"/>
            </a:ln>
          </p:spPr>
        </p:cxnSp>
        <p:cxnSp>
          <p:nvCxnSpPr>
            <p:cNvPr id="150" name="Google Shape;150;p11"/>
            <p:cNvCxnSpPr>
              <a:stCxn id="142" idx="3"/>
              <a:endCxn id="129" idx="1"/>
            </p:cNvCxnSpPr>
            <p:nvPr/>
          </p:nvCxnSpPr>
          <p:spPr>
            <a:xfrm flipH="1" rot="10800000">
              <a:off x="1593455" y="1501644"/>
              <a:ext cx="533400" cy="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1" name="Google Shape;151;p11"/>
            <p:cNvSpPr txBox="1"/>
            <p:nvPr/>
          </p:nvSpPr>
          <p:spPr>
            <a:xfrm>
              <a:off x="3561432" y="1262675"/>
              <a:ext cx="1822500" cy="2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" sz="1200">
                  <a:solidFill>
                    <a:schemeClr val="dk1"/>
                  </a:solidFill>
                </a:rPr>
                <a:t>KANAŁ KLASYCZNY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152" name="Google Shape;152;p11"/>
            <p:cNvSpPr txBox="1"/>
            <p:nvPr/>
          </p:nvSpPr>
          <p:spPr>
            <a:xfrm>
              <a:off x="3622569" y="3276700"/>
              <a:ext cx="1822500" cy="2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" sz="1200">
                  <a:solidFill>
                    <a:schemeClr val="dk2"/>
                  </a:solidFill>
                </a:rPr>
                <a:t>KANAŁ KWANTOWY</a:t>
              </a:r>
              <a:endParaRPr sz="1200">
                <a:solidFill>
                  <a:schemeClr val="dk2"/>
                </a:solidFill>
              </a:endParaRPr>
            </a:p>
          </p:txBody>
        </p:sp>
        <p:grpSp>
          <p:nvGrpSpPr>
            <p:cNvPr id="153" name="Google Shape;153;p11"/>
            <p:cNvGrpSpPr/>
            <p:nvPr/>
          </p:nvGrpSpPr>
          <p:grpSpPr>
            <a:xfrm>
              <a:off x="7550545" y="1323984"/>
              <a:ext cx="553535" cy="356243"/>
              <a:chOff x="3509975" y="1815575"/>
              <a:chExt cx="742800" cy="478050"/>
            </a:xfrm>
          </p:grpSpPr>
          <p:sp>
            <p:nvSpPr>
              <p:cNvPr id="154" name="Google Shape;154;p11"/>
              <p:cNvSpPr/>
              <p:nvPr/>
            </p:nvSpPr>
            <p:spPr>
              <a:xfrm>
                <a:off x="3509975" y="1817825"/>
                <a:ext cx="742800" cy="475800"/>
              </a:xfrm>
              <a:prstGeom prst="rect">
                <a:avLst/>
              </a:prstGeom>
              <a:solidFill>
                <a:schemeClr val="lt2"/>
              </a:solidFill>
              <a:ln cap="flat" cmpd="sng" w="7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125" lIns="68125" spcFirstLastPara="1" rIns="68125" wrap="square" tIns="68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43"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 flipH="1" rot="10800000">
                <a:off x="3509975" y="1815575"/>
                <a:ext cx="742800" cy="250200"/>
              </a:xfrm>
              <a:prstGeom prst="triangle">
                <a:avLst>
                  <a:gd fmla="val 50000" name="adj"/>
                </a:avLst>
              </a:prstGeom>
              <a:solidFill>
                <a:schemeClr val="lt2"/>
              </a:solidFill>
              <a:ln cap="flat" cmpd="sng" w="7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125" lIns="68125" spcFirstLastPara="1" rIns="68125" wrap="square" tIns="68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43"/>
              </a:p>
            </p:txBody>
          </p:sp>
        </p:grpSp>
        <p:cxnSp>
          <p:nvCxnSpPr>
            <p:cNvPr id="156" name="Google Shape;156;p11"/>
            <p:cNvCxnSpPr>
              <a:stCxn id="154" idx="1"/>
              <a:endCxn id="130" idx="3"/>
            </p:cNvCxnSpPr>
            <p:nvPr/>
          </p:nvCxnSpPr>
          <p:spPr>
            <a:xfrm rot="10800000">
              <a:off x="6940945" y="1501744"/>
              <a:ext cx="609600" cy="1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25" y="2539175"/>
            <a:ext cx="2198976" cy="1364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2"/>
          <p:cNvSpPr txBox="1"/>
          <p:nvPr/>
        </p:nvSpPr>
        <p:spPr>
          <a:xfrm>
            <a:off x="499000" y="540000"/>
            <a:ext cx="7200000" cy="1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/>
              <a:t>Zainteresowanie technologiami kwantowymi w Europie rośnie coraz szybciej. Polska nie jest wyjątkiem.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D92F4"/>
              </a:buClr>
              <a:buSzPts val="1800"/>
              <a:buChar char="❖"/>
            </a:pPr>
            <a:r>
              <a:rPr lang="pl" sz="1800"/>
              <a:t>Posiadamy szkielet sieci QKD łączącej Warszawę, </a:t>
            </a:r>
            <a:r>
              <a:rPr b="1" lang="pl" sz="1800"/>
              <a:t>Poznań</a:t>
            </a:r>
            <a:r>
              <a:rPr lang="pl" sz="1800"/>
              <a:t>, Gdańsk, Kraków oraz Wrocław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62E2E"/>
              </a:buClr>
              <a:buSzPts val="1800"/>
              <a:buChar char="❖"/>
            </a:pPr>
            <a:r>
              <a:rPr lang="pl" sz="1800"/>
              <a:t>Bierzemy udział w </a:t>
            </a:r>
            <a:r>
              <a:rPr b="1" lang="pl" sz="1800"/>
              <a:t>Quantum</a:t>
            </a:r>
            <a:r>
              <a:rPr b="1" lang="pl" sz="1800"/>
              <a:t> Pack</a:t>
            </a:r>
            <a:r>
              <a:rPr lang="pl" sz="1800"/>
              <a:t>, czyli deklaracji mającej na celu wspólnie uczynić z Europy “dolinę kwantową” świata</a:t>
            </a:r>
            <a:endParaRPr sz="1800"/>
          </a:p>
        </p:txBody>
      </p:sp>
      <p:pic>
        <p:nvPicPr>
          <p:cNvPr id="163" name="Google Shape;16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7737" y="2571750"/>
            <a:ext cx="2100700" cy="12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1246" y="2675595"/>
            <a:ext cx="2100698" cy="109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820" y="2517600"/>
            <a:ext cx="2252650" cy="14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2"/>
          <p:cNvSpPr txBox="1"/>
          <p:nvPr/>
        </p:nvSpPr>
        <p:spPr>
          <a:xfrm>
            <a:off x="499000" y="3960000"/>
            <a:ext cx="6480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D92F4"/>
              </a:buClr>
              <a:buSzPts val="1800"/>
              <a:buChar char="❖"/>
            </a:pPr>
            <a:r>
              <a:rPr lang="pl" sz="1800">
                <a:solidFill>
                  <a:schemeClr val="dk1"/>
                </a:solidFill>
              </a:rPr>
              <a:t>Większość firm łączy </a:t>
            </a:r>
            <a:r>
              <a:rPr b="1" lang="pl" sz="1800">
                <a:solidFill>
                  <a:schemeClr val="dk1"/>
                </a:solidFill>
              </a:rPr>
              <a:t>QKD </a:t>
            </a:r>
            <a:r>
              <a:rPr lang="pl" sz="1800">
                <a:solidFill>
                  <a:schemeClr val="dk1"/>
                </a:solidFill>
              </a:rPr>
              <a:t>ze standardową kryptografią. My idziemy o krok dalej i zaimplementujemy </a:t>
            </a:r>
            <a:r>
              <a:rPr b="1" lang="pl" sz="1800">
                <a:solidFill>
                  <a:schemeClr val="dk1"/>
                </a:solidFill>
              </a:rPr>
              <a:t>kryptografię</a:t>
            </a:r>
            <a:r>
              <a:rPr b="1" lang="pl" sz="1800">
                <a:solidFill>
                  <a:schemeClr val="dk1"/>
                </a:solidFill>
              </a:rPr>
              <a:t> postkwantową.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67" name="Google Shape;167;p12"/>
          <p:cNvSpPr txBox="1"/>
          <p:nvPr/>
        </p:nvSpPr>
        <p:spPr>
          <a:xfrm>
            <a:off x="0" y="0"/>
            <a:ext cx="648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3000">
                <a:solidFill>
                  <a:schemeClr val="dk1"/>
                </a:solidFill>
              </a:rPr>
              <a:t>Stan rynku w Polsce i w Europie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/>
        </p:nvSpPr>
        <p:spPr>
          <a:xfrm>
            <a:off x="0" y="0"/>
            <a:ext cx="36873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chemeClr val="dk1"/>
                </a:solidFill>
              </a:rPr>
              <a:t>Plan Rozwoju</a:t>
            </a:r>
            <a:endParaRPr b="1" sz="3000">
              <a:solidFill>
                <a:schemeClr val="dk1"/>
              </a:solidFill>
            </a:endParaRPr>
          </a:p>
        </p:txBody>
      </p:sp>
      <p:grpSp>
        <p:nvGrpSpPr>
          <p:cNvPr id="173" name="Google Shape;173;p13"/>
          <p:cNvGrpSpPr/>
          <p:nvPr/>
        </p:nvGrpSpPr>
        <p:grpSpPr>
          <a:xfrm>
            <a:off x="585413" y="1467313"/>
            <a:ext cx="7973175" cy="2208875"/>
            <a:chOff x="435600" y="2002675"/>
            <a:chExt cx="7973175" cy="2208875"/>
          </a:xfrm>
        </p:grpSpPr>
        <p:sp>
          <p:nvSpPr>
            <p:cNvPr id="174" name="Google Shape;174;p13"/>
            <p:cNvSpPr/>
            <p:nvPr/>
          </p:nvSpPr>
          <p:spPr>
            <a:xfrm>
              <a:off x="802275" y="3141400"/>
              <a:ext cx="7606500" cy="16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 txBox="1"/>
            <p:nvPr/>
          </p:nvSpPr>
          <p:spPr>
            <a:xfrm>
              <a:off x="435600" y="3325588"/>
              <a:ext cx="936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">
                  <a:solidFill>
                    <a:schemeClr val="dk1"/>
                  </a:solidFill>
                </a:rPr>
                <a:t>Dzisiaj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6" name="Google Shape;176;p13"/>
            <p:cNvSpPr txBox="1"/>
            <p:nvPr/>
          </p:nvSpPr>
          <p:spPr>
            <a:xfrm>
              <a:off x="7386675" y="3325588"/>
              <a:ext cx="936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">
                  <a:solidFill>
                    <a:schemeClr val="dk1"/>
                  </a:solidFill>
                </a:rPr>
                <a:t>Czerwiec 2026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" name="Google Shape;177;p13"/>
            <p:cNvSpPr txBox="1"/>
            <p:nvPr/>
          </p:nvSpPr>
          <p:spPr>
            <a:xfrm>
              <a:off x="2345325" y="3325588"/>
              <a:ext cx="936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">
                  <a:solidFill>
                    <a:schemeClr val="dk1"/>
                  </a:solidFill>
                </a:rPr>
                <a:t>Styczeń</a:t>
              </a:r>
              <a:r>
                <a:rPr lang="pl">
                  <a:solidFill>
                    <a:schemeClr val="dk1"/>
                  </a:solidFill>
                </a:rPr>
                <a:t> 2026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" name="Google Shape;178;p13"/>
            <p:cNvSpPr txBox="1"/>
            <p:nvPr/>
          </p:nvSpPr>
          <p:spPr>
            <a:xfrm>
              <a:off x="4900350" y="3325588"/>
              <a:ext cx="936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">
                  <a:solidFill>
                    <a:schemeClr val="dk1"/>
                  </a:solidFill>
                </a:rPr>
                <a:t>Maj</a:t>
              </a:r>
              <a:r>
                <a:rPr lang="pl">
                  <a:solidFill>
                    <a:schemeClr val="dk1"/>
                  </a:solidFill>
                </a:rPr>
                <a:t> 2026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2219925" y="2345575"/>
              <a:ext cx="1022100" cy="737100"/>
            </a:xfrm>
            <a:prstGeom prst="verticalScroll">
              <a:avLst>
                <a:gd fmla="val 125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">
                  <a:solidFill>
                    <a:schemeClr val="dk2"/>
                  </a:solidFill>
                </a:rPr>
                <a:t>POC</a:t>
              </a:r>
              <a:endParaRPr b="1">
                <a:solidFill>
                  <a:schemeClr val="dk2"/>
                </a:solidFill>
              </a:endParaRPr>
            </a:p>
          </p:txBody>
        </p:sp>
        <p:grpSp>
          <p:nvGrpSpPr>
            <p:cNvPr id="180" name="Google Shape;180;p13"/>
            <p:cNvGrpSpPr/>
            <p:nvPr/>
          </p:nvGrpSpPr>
          <p:grpSpPr>
            <a:xfrm>
              <a:off x="7494675" y="2002675"/>
              <a:ext cx="720000" cy="1080000"/>
              <a:chOff x="4950825" y="1373825"/>
              <a:chExt cx="720000" cy="1080000"/>
            </a:xfrm>
          </p:grpSpPr>
          <p:sp>
            <p:nvSpPr>
              <p:cNvPr id="181" name="Google Shape;181;p13"/>
              <p:cNvSpPr/>
              <p:nvPr/>
            </p:nvSpPr>
            <p:spPr>
              <a:xfrm>
                <a:off x="4950825" y="1373825"/>
                <a:ext cx="720000" cy="10800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3"/>
              <p:cNvSpPr/>
              <p:nvPr/>
            </p:nvSpPr>
            <p:spPr>
              <a:xfrm>
                <a:off x="5022825" y="1474125"/>
                <a:ext cx="576000" cy="828000"/>
              </a:xfrm>
              <a:prstGeom prst="rect">
                <a:avLst/>
              </a:prstGeom>
              <a:gradFill>
                <a:gsLst>
                  <a:gs pos="0">
                    <a:srgbClr val="F95454"/>
                  </a:gs>
                  <a:gs pos="55000">
                    <a:srgbClr val="B891AA"/>
                  </a:gs>
                  <a:gs pos="100000">
                    <a:srgbClr val="77CDFF"/>
                  </a:gs>
                </a:gsLst>
                <a:lin ang="2698631" scaled="0"/>
              </a:gradFill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5255475" y="2325650"/>
                <a:ext cx="110700" cy="110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3"/>
            <p:cNvGrpSpPr/>
            <p:nvPr/>
          </p:nvGrpSpPr>
          <p:grpSpPr>
            <a:xfrm>
              <a:off x="4812201" y="2387510"/>
              <a:ext cx="1112297" cy="737086"/>
              <a:chOff x="3701375" y="885650"/>
              <a:chExt cx="1288425" cy="853800"/>
            </a:xfrm>
          </p:grpSpPr>
          <p:sp>
            <p:nvSpPr>
              <p:cNvPr id="185" name="Google Shape;185;p13"/>
              <p:cNvSpPr/>
              <p:nvPr/>
            </p:nvSpPr>
            <p:spPr>
              <a:xfrm>
                <a:off x="3701375" y="885650"/>
                <a:ext cx="1286700" cy="768600"/>
              </a:xfrm>
              <a:prstGeom prst="roundRect">
                <a:avLst>
                  <a:gd fmla="val 16667" name="adj"/>
                </a:avLst>
              </a:prstGeom>
              <a:solidFill>
                <a:srgbClr val="F3F3F3"/>
              </a:solidFill>
              <a:ln cap="flat" cmpd="sng" w="82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8925" lIns="78925" spcFirstLastPara="1" rIns="78925" wrap="square" tIns="789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8"/>
              </a:p>
            </p:txBody>
          </p:sp>
          <p:cxnSp>
            <p:nvCxnSpPr>
              <p:cNvPr id="186" name="Google Shape;186;p13"/>
              <p:cNvCxnSpPr/>
              <p:nvPr/>
            </p:nvCxnSpPr>
            <p:spPr>
              <a:xfrm rot="10800000">
                <a:off x="3703400" y="1486050"/>
                <a:ext cx="1286400" cy="3000"/>
              </a:xfrm>
              <a:prstGeom prst="straightConnector1">
                <a:avLst/>
              </a:prstGeom>
              <a:noFill/>
              <a:ln cap="flat" cmpd="sng" w="82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7" name="Google Shape;187;p13"/>
              <p:cNvSpPr/>
              <p:nvPr/>
            </p:nvSpPr>
            <p:spPr>
              <a:xfrm>
                <a:off x="4302125" y="1526550"/>
                <a:ext cx="85200" cy="85200"/>
              </a:xfrm>
              <a:prstGeom prst="ellipse">
                <a:avLst/>
              </a:prstGeom>
              <a:solidFill>
                <a:schemeClr val="lt2"/>
              </a:solidFill>
              <a:ln cap="flat" cmpd="sng" w="82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8925" lIns="78925" spcFirstLastPara="1" rIns="78925" wrap="square" tIns="789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8"/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4140575" y="1654250"/>
                <a:ext cx="408300" cy="85200"/>
              </a:xfrm>
              <a:prstGeom prst="trapezoid">
                <a:avLst>
                  <a:gd fmla="val 25000" name="adj"/>
                </a:avLst>
              </a:prstGeom>
              <a:solidFill>
                <a:schemeClr val="lt2"/>
              </a:solidFill>
              <a:ln cap="flat" cmpd="sng" w="82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8925" lIns="78925" spcFirstLastPara="1" rIns="78925" wrap="square" tIns="789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8"/>
              </a:p>
            </p:txBody>
          </p:sp>
        </p:grpSp>
        <p:cxnSp>
          <p:nvCxnSpPr>
            <p:cNvPr id="189" name="Google Shape;189;p13"/>
            <p:cNvCxnSpPr/>
            <p:nvPr/>
          </p:nvCxnSpPr>
          <p:spPr>
            <a:xfrm>
              <a:off x="2016075" y="3742350"/>
              <a:ext cx="5478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0" name="Google Shape;190;p13"/>
            <p:cNvSpPr txBox="1"/>
            <p:nvPr/>
          </p:nvSpPr>
          <p:spPr>
            <a:xfrm>
              <a:off x="4360275" y="3742350"/>
              <a:ext cx="790200" cy="4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">
                  <a:solidFill>
                    <a:schemeClr val="dk1"/>
                  </a:solidFill>
                </a:rPr>
                <a:t>R&amp;D</a:t>
              </a:r>
              <a:endParaRPr b="1">
                <a:solidFill>
                  <a:schemeClr val="dk1"/>
                </a:solidFill>
              </a:endParaRPr>
            </a:p>
          </p:txBody>
        </p:sp>
        <p:grpSp>
          <p:nvGrpSpPr>
            <p:cNvPr id="191" name="Google Shape;191;p13"/>
            <p:cNvGrpSpPr/>
            <p:nvPr/>
          </p:nvGrpSpPr>
          <p:grpSpPr>
            <a:xfrm rot="-5400000">
              <a:off x="5271429" y="2381331"/>
              <a:ext cx="193853" cy="516941"/>
              <a:chOff x="3810000" y="2286000"/>
              <a:chExt cx="228600" cy="609600"/>
            </a:xfrm>
          </p:grpSpPr>
          <p:sp>
            <p:nvSpPr>
              <p:cNvPr id="192" name="Google Shape;192;p13"/>
              <p:cNvSpPr/>
              <p:nvPr/>
            </p:nvSpPr>
            <p:spPr>
              <a:xfrm>
                <a:off x="3810000" y="2667000"/>
                <a:ext cx="228600" cy="228600"/>
              </a:xfrm>
              <a:prstGeom prst="donut">
                <a:avLst>
                  <a:gd fmla="val 25000" name="adj"/>
                </a:avLst>
              </a:prstGeom>
              <a:solidFill>
                <a:srgbClr val="77CDFF">
                  <a:alpha val="60000"/>
                </a:srgbClr>
              </a:solidFill>
              <a:ln cap="flat" cmpd="sng" w="8075">
                <a:solidFill>
                  <a:srgbClr val="77CD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7525" lIns="77525" spcFirstLastPara="1" rIns="77525" wrap="square" tIns="775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87"/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3886200" y="2286000"/>
                <a:ext cx="76200" cy="381000"/>
              </a:xfrm>
              <a:prstGeom prst="rect">
                <a:avLst/>
              </a:prstGeom>
              <a:solidFill>
                <a:srgbClr val="77CDFF">
                  <a:alpha val="60000"/>
                </a:srgbClr>
              </a:solidFill>
              <a:ln cap="flat" cmpd="sng" w="8075">
                <a:solidFill>
                  <a:srgbClr val="77CD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7525" lIns="77525" spcFirstLastPara="1" rIns="77525" wrap="square" tIns="775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87"/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 rot="5400000">
                <a:off x="3810000" y="2286000"/>
                <a:ext cx="76200" cy="76200"/>
              </a:xfrm>
              <a:prstGeom prst="rect">
                <a:avLst/>
              </a:prstGeom>
              <a:solidFill>
                <a:srgbClr val="77CDFF">
                  <a:alpha val="60000"/>
                </a:srgbClr>
              </a:solidFill>
              <a:ln cap="flat" cmpd="sng" w="8075">
                <a:solidFill>
                  <a:srgbClr val="77CD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7525" lIns="77525" spcFirstLastPara="1" rIns="77525" wrap="square" tIns="775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87"/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 rot="5400000">
                <a:off x="3810000" y="2438400"/>
                <a:ext cx="76200" cy="76200"/>
              </a:xfrm>
              <a:prstGeom prst="rect">
                <a:avLst/>
              </a:prstGeom>
              <a:solidFill>
                <a:srgbClr val="77CDFF">
                  <a:alpha val="60000"/>
                </a:srgbClr>
              </a:solidFill>
              <a:ln cap="flat" cmpd="sng" w="8075">
                <a:solidFill>
                  <a:srgbClr val="77CD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7525" lIns="77525" spcFirstLastPara="1" rIns="77525" wrap="square" tIns="775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87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/>
        </p:nvSpPr>
        <p:spPr>
          <a:xfrm>
            <a:off x="3431500" y="0"/>
            <a:ext cx="31497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chemeClr val="dk1"/>
                </a:solidFill>
              </a:rPr>
              <a:t>Plan biznesowy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01" name="Google Shape;201;p14"/>
          <p:cNvSpPr/>
          <p:nvPr/>
        </p:nvSpPr>
        <p:spPr>
          <a:xfrm>
            <a:off x="499000" y="540000"/>
            <a:ext cx="2932500" cy="2180400"/>
          </a:xfrm>
          <a:prstGeom prst="roundRect">
            <a:avLst>
              <a:gd fmla="val 16667" name="adj"/>
            </a:avLst>
          </a:prstGeom>
          <a:solidFill>
            <a:srgbClr val="77CDFF">
              <a:alpha val="60000"/>
            </a:srgbClr>
          </a:solidFill>
          <a:ln cap="flat" cmpd="sng" w="9525">
            <a:solidFill>
              <a:srgbClr val="0D9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"/>
          <p:cNvSpPr txBox="1"/>
          <p:nvPr/>
        </p:nvSpPr>
        <p:spPr>
          <a:xfrm>
            <a:off x="499000" y="540000"/>
            <a:ext cx="29325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dk1"/>
                </a:solidFill>
              </a:rPr>
              <a:t>Główna Wartość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03" name="Google Shape;203;p14"/>
          <p:cNvSpPr txBox="1"/>
          <p:nvPr/>
        </p:nvSpPr>
        <p:spPr>
          <a:xfrm>
            <a:off x="499000" y="539875"/>
            <a:ext cx="2932500" cy="21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- </a:t>
            </a:r>
            <a:r>
              <a:rPr lang="pl">
                <a:solidFill>
                  <a:schemeClr val="dk1"/>
                </a:solidFill>
              </a:rPr>
              <a:t>Łączymy technologie kwantowe z postkwantowymi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- </a:t>
            </a:r>
            <a:r>
              <a:rPr lang="pl">
                <a:solidFill>
                  <a:schemeClr val="dk1"/>
                </a:solidFill>
              </a:rPr>
              <a:t>Tworzymy </a:t>
            </a:r>
            <a:r>
              <a:rPr b="1" lang="pl">
                <a:solidFill>
                  <a:schemeClr val="dk1"/>
                </a:solidFill>
              </a:rPr>
              <a:t>gotowe</a:t>
            </a:r>
            <a:r>
              <a:rPr lang="pl">
                <a:solidFill>
                  <a:schemeClr val="dk1"/>
                </a:solidFill>
              </a:rPr>
              <a:t> rozwiązanie end-to-end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4" name="Google Shape;204;p14"/>
          <p:cNvSpPr/>
          <p:nvPr/>
        </p:nvSpPr>
        <p:spPr>
          <a:xfrm>
            <a:off x="5518525" y="999475"/>
            <a:ext cx="2932500" cy="2180400"/>
          </a:xfrm>
          <a:prstGeom prst="roundRect">
            <a:avLst>
              <a:gd fmla="val 16667" name="adj"/>
            </a:avLst>
          </a:prstGeom>
          <a:solidFill>
            <a:srgbClr val="F95454">
              <a:alpha val="60000"/>
            </a:srgbClr>
          </a:solidFill>
          <a:ln cap="flat" cmpd="sng" w="9525">
            <a:solidFill>
              <a:srgbClr val="F954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"/>
          <p:cNvSpPr txBox="1"/>
          <p:nvPr/>
        </p:nvSpPr>
        <p:spPr>
          <a:xfrm>
            <a:off x="5518525" y="999475"/>
            <a:ext cx="2932500" cy="21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- Instytucje rządowe i wojsko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- Sektor bankowy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- Centra danych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- Operatorzy tele-kom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6" name="Google Shape;206;p14"/>
          <p:cNvSpPr txBox="1"/>
          <p:nvPr/>
        </p:nvSpPr>
        <p:spPr>
          <a:xfrm>
            <a:off x="5518525" y="999475"/>
            <a:ext cx="29325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dk1"/>
                </a:solidFill>
              </a:rPr>
              <a:t>Rynek Docelowy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07" name="Google Shape;207;p14"/>
          <p:cNvSpPr/>
          <p:nvPr/>
        </p:nvSpPr>
        <p:spPr>
          <a:xfrm>
            <a:off x="2062825" y="2859600"/>
            <a:ext cx="2932500" cy="218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2062825" y="2859600"/>
            <a:ext cx="2932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dk1"/>
                </a:solidFill>
              </a:rPr>
              <a:t>Przewaga Konkurencyjna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2062825" y="3462300"/>
            <a:ext cx="29325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- Unikalność technologii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- Wsparcie PCSS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- Zgodność z </a:t>
            </a:r>
            <a:r>
              <a:rPr b="1" lang="pl">
                <a:solidFill>
                  <a:schemeClr val="dk1"/>
                </a:solidFill>
              </a:rPr>
              <a:t>najnowszymi</a:t>
            </a:r>
            <a:r>
              <a:rPr lang="pl">
                <a:solidFill>
                  <a:schemeClr val="dk1"/>
                </a:solidFill>
              </a:rPr>
              <a:t> standardami NIST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10" name="Google Shape;210;p14"/>
          <p:cNvCxnSpPr>
            <a:stCxn id="203" idx="3"/>
            <a:endCxn id="205" idx="1"/>
          </p:cNvCxnSpPr>
          <p:nvPr/>
        </p:nvCxnSpPr>
        <p:spPr>
          <a:xfrm>
            <a:off x="3431500" y="1630075"/>
            <a:ext cx="2087100" cy="4596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14"/>
          <p:cNvCxnSpPr>
            <a:stCxn id="205" idx="2"/>
            <a:endCxn id="209" idx="3"/>
          </p:cNvCxnSpPr>
          <p:nvPr/>
        </p:nvCxnSpPr>
        <p:spPr>
          <a:xfrm rot="5400000">
            <a:off x="5454475" y="2720875"/>
            <a:ext cx="1071300" cy="19893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ake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4BF9EED70A2E4EA8A5D87711FE3BE5" ma:contentTypeVersion="7" ma:contentTypeDescription="Create a new document." ma:contentTypeScope="" ma:versionID="be5d32eda69ef776fe0329112b344fd6">
  <xsd:schema xmlns:xsd="http://www.w3.org/2001/XMLSchema" xmlns:xs="http://www.w3.org/2001/XMLSchema" xmlns:p="http://schemas.microsoft.com/office/2006/metadata/properties" xmlns:ns2="485fb57a-2085-469d-ad4a-be15a47c5fc2" targetNamespace="http://schemas.microsoft.com/office/2006/metadata/properties" ma:root="true" ma:fieldsID="23c9bc6c60d48a2ad500e7078f777682" ns2:_="">
    <xsd:import namespace="485fb57a-2085-469d-ad4a-be15a47c5f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5fb57a-2085-469d-ad4a-be15a47c5f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3BBA91-A564-4F10-802A-3777DB6F7BDE}"/>
</file>

<file path=customXml/itemProps2.xml><?xml version="1.0" encoding="utf-8"?>
<ds:datastoreItem xmlns:ds="http://schemas.openxmlformats.org/officeDocument/2006/customXml" ds:itemID="{0AF7487D-6EA2-4B08-8283-CA2381004E3B}"/>
</file>

<file path=customXml/itemProps3.xml><?xml version="1.0" encoding="utf-8"?>
<ds:datastoreItem xmlns:ds="http://schemas.openxmlformats.org/officeDocument/2006/customXml" ds:itemID="{B8339034-AEEC-4B46-952C-559F507720F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0x010100E34BF9EED70A2E4EA8A5D87711FE3BE5</vt:lpwstr>
  </property>
</Properties>
</file>